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customXml/itemProps4.xml" ContentType="application/vnd.openxmlformats-officedocument.customXmlProperties+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256" r:id="rId6"/>
  </p:sldIdLst>
  <p:sldSz cx="30279975" cy="42808525"/>
  <p:notesSz cx="6797675" cy="9926638"/>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valladeau" initials="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9500"/>
    <a:srgbClr val="800000"/>
    <a:srgbClr val="831E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20" autoAdjust="0"/>
  </p:normalViewPr>
  <p:slideViewPr>
    <p:cSldViewPr snapToGrid="0">
      <p:cViewPr>
        <p:scale>
          <a:sx n="33" d="100"/>
          <a:sy n="33" d="100"/>
        </p:scale>
        <p:origin x="-132" y="108"/>
      </p:cViewPr>
      <p:guideLst>
        <p:guide orient="horz" pos="13483"/>
        <p:guide pos="9537"/>
      </p:guideLst>
    </p:cSldViewPr>
  </p:slideViewPr>
  <p:notesTextViewPr>
    <p:cViewPr>
      <p:scale>
        <a:sx n="100" d="100"/>
        <a:sy n="100" d="100"/>
      </p:scale>
      <p:origin x="0" y="0"/>
    </p:cViewPr>
  </p:notesTextViewPr>
  <p:notesViewPr>
    <p:cSldViewPr snapToGrid="0">
      <p:cViewPr varScale="1">
        <p:scale>
          <a:sx n="49" d="100"/>
          <a:sy n="49" d="100"/>
        </p:scale>
        <p:origin x="-4086" y="-12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058" cy="496277"/>
          </a:xfrm>
          <a:prstGeom prst="rect">
            <a:avLst/>
          </a:prstGeom>
        </p:spPr>
        <p:txBody>
          <a:bodyPr vert="horz" lIns="62980" tIns="31490" rIns="62980" bIns="31490" rtlCol="0"/>
          <a:lstStyle>
            <a:lvl1pPr algn="l">
              <a:defRPr sz="800"/>
            </a:lvl1pPr>
          </a:lstStyle>
          <a:p>
            <a:endParaRPr lang="fr-FR"/>
          </a:p>
        </p:txBody>
      </p:sp>
      <p:sp>
        <p:nvSpPr>
          <p:cNvPr id="3" name="Espace réservé de la date 2"/>
          <p:cNvSpPr>
            <a:spLocks noGrp="1"/>
          </p:cNvSpPr>
          <p:nvPr>
            <p:ph type="dt" sz="quarter" idx="1"/>
          </p:nvPr>
        </p:nvSpPr>
        <p:spPr>
          <a:xfrm>
            <a:off x="3850530" y="1"/>
            <a:ext cx="2946058" cy="496277"/>
          </a:xfrm>
          <a:prstGeom prst="rect">
            <a:avLst/>
          </a:prstGeom>
        </p:spPr>
        <p:txBody>
          <a:bodyPr vert="horz" lIns="62980" tIns="31490" rIns="62980" bIns="31490" rtlCol="0"/>
          <a:lstStyle>
            <a:lvl1pPr algn="r">
              <a:defRPr sz="800"/>
            </a:lvl1pPr>
          </a:lstStyle>
          <a:p>
            <a:fld id="{C6A36F50-2560-4E4D-980F-2EFE371CF1E4}" type="datetimeFigureOut">
              <a:rPr lang="fr-FR" smtClean="0"/>
              <a:pPr/>
              <a:t>25/10/2016</a:t>
            </a:fld>
            <a:endParaRPr lang="fr-FR"/>
          </a:p>
        </p:txBody>
      </p:sp>
      <p:sp>
        <p:nvSpPr>
          <p:cNvPr id="4" name="Espace réservé du pied de page 3"/>
          <p:cNvSpPr>
            <a:spLocks noGrp="1"/>
          </p:cNvSpPr>
          <p:nvPr>
            <p:ph type="ftr" sz="quarter" idx="2"/>
          </p:nvPr>
        </p:nvSpPr>
        <p:spPr>
          <a:xfrm>
            <a:off x="0" y="9428166"/>
            <a:ext cx="2946058" cy="496277"/>
          </a:xfrm>
          <a:prstGeom prst="rect">
            <a:avLst/>
          </a:prstGeom>
        </p:spPr>
        <p:txBody>
          <a:bodyPr vert="horz" lIns="62980" tIns="31490" rIns="62980" bIns="31490" rtlCol="0" anchor="b"/>
          <a:lstStyle>
            <a:lvl1pPr algn="l">
              <a:defRPr sz="800"/>
            </a:lvl1pPr>
          </a:lstStyle>
          <a:p>
            <a:endParaRPr lang="fr-FR"/>
          </a:p>
        </p:txBody>
      </p:sp>
      <p:sp>
        <p:nvSpPr>
          <p:cNvPr id="5" name="Espace réservé du numéro de diapositive 4"/>
          <p:cNvSpPr>
            <a:spLocks noGrp="1"/>
          </p:cNvSpPr>
          <p:nvPr>
            <p:ph type="sldNum" sz="quarter" idx="3"/>
          </p:nvPr>
        </p:nvSpPr>
        <p:spPr>
          <a:xfrm>
            <a:off x="3850530" y="9428166"/>
            <a:ext cx="2946058" cy="496277"/>
          </a:xfrm>
          <a:prstGeom prst="rect">
            <a:avLst/>
          </a:prstGeom>
        </p:spPr>
        <p:txBody>
          <a:bodyPr vert="horz" lIns="62980" tIns="31490" rIns="62980" bIns="31490" rtlCol="0" anchor="b"/>
          <a:lstStyle>
            <a:lvl1pPr algn="r">
              <a:defRPr sz="800"/>
            </a:lvl1pPr>
          </a:lstStyle>
          <a:p>
            <a:fld id="{3691755A-C60D-4F4D-9EE7-5595C0D2A561}" type="slidenum">
              <a:rPr lang="fr-FR" smtClean="0"/>
              <a:pPr/>
              <a:t>‹N°›</a:t>
            </a:fld>
            <a:endParaRPr lang="fr-FR"/>
          </a:p>
        </p:txBody>
      </p:sp>
    </p:spTree>
    <p:extLst>
      <p:ext uri="{BB962C8B-B14F-4D97-AF65-F5344CB8AC3E}">
        <p14:creationId xmlns="" xmlns:p14="http://schemas.microsoft.com/office/powerpoint/2010/main" val="942836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20" tIns="45711" rIns="91420" bIns="45711" rtlCol="0"/>
          <a:lstStyle>
            <a:lvl1pPr algn="l">
              <a:defRPr sz="1200"/>
            </a:lvl1pPr>
          </a:lstStyle>
          <a:p>
            <a:endParaRPr lang="fr-FR"/>
          </a:p>
        </p:txBody>
      </p:sp>
      <p:sp>
        <p:nvSpPr>
          <p:cNvPr id="3" name="Espace réservé de la date 2"/>
          <p:cNvSpPr>
            <a:spLocks noGrp="1"/>
          </p:cNvSpPr>
          <p:nvPr>
            <p:ph type="dt" idx="1"/>
          </p:nvPr>
        </p:nvSpPr>
        <p:spPr>
          <a:xfrm>
            <a:off x="3849689" y="0"/>
            <a:ext cx="2946400" cy="496888"/>
          </a:xfrm>
          <a:prstGeom prst="rect">
            <a:avLst/>
          </a:prstGeom>
        </p:spPr>
        <p:txBody>
          <a:bodyPr vert="horz" lIns="91420" tIns="45711" rIns="91420" bIns="45711" rtlCol="0"/>
          <a:lstStyle>
            <a:lvl1pPr algn="r">
              <a:defRPr sz="1200"/>
            </a:lvl1pPr>
          </a:lstStyle>
          <a:p>
            <a:fld id="{90CA19DC-5C2B-4A63-B53B-433C05DE1D37}" type="datetimeFigureOut">
              <a:rPr lang="fr-FR" smtClean="0"/>
              <a:pPr/>
              <a:t>25/10/2016</a:t>
            </a:fld>
            <a:endParaRPr lang="fr-FR"/>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20" tIns="45711" rIns="91420" bIns="45711" rtlCol="0" anchor="ctr"/>
          <a:lstStyle/>
          <a:p>
            <a:endParaRPr lang="fr-FR"/>
          </a:p>
        </p:txBody>
      </p:sp>
      <p:sp>
        <p:nvSpPr>
          <p:cNvPr id="5" name="Espace réservé des commentaires 4"/>
          <p:cNvSpPr>
            <a:spLocks noGrp="1"/>
          </p:cNvSpPr>
          <p:nvPr>
            <p:ph type="body" sz="quarter" idx="3"/>
          </p:nvPr>
        </p:nvSpPr>
        <p:spPr>
          <a:xfrm>
            <a:off x="679451" y="4714878"/>
            <a:ext cx="5438775" cy="4467225"/>
          </a:xfrm>
          <a:prstGeom prst="rect">
            <a:avLst/>
          </a:prstGeom>
        </p:spPr>
        <p:txBody>
          <a:bodyPr vert="horz" lIns="91420" tIns="45711" rIns="91420" bIns="45711"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4"/>
            <a:ext cx="2946400" cy="496887"/>
          </a:xfrm>
          <a:prstGeom prst="rect">
            <a:avLst/>
          </a:prstGeom>
        </p:spPr>
        <p:txBody>
          <a:bodyPr vert="horz" lIns="91420" tIns="45711" rIns="91420" bIns="4571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9" y="9428164"/>
            <a:ext cx="2946400" cy="496887"/>
          </a:xfrm>
          <a:prstGeom prst="rect">
            <a:avLst/>
          </a:prstGeom>
        </p:spPr>
        <p:txBody>
          <a:bodyPr vert="horz" lIns="91420" tIns="45711" rIns="91420" bIns="45711" rtlCol="0" anchor="b"/>
          <a:lstStyle>
            <a:lvl1pPr algn="r">
              <a:defRPr sz="1200"/>
            </a:lvl1pPr>
          </a:lstStyle>
          <a:p>
            <a:fld id="{801BDACD-DE12-428E-944F-F133F6C943C2}" type="slidenum">
              <a:rPr lang="fr-FR" smtClean="0"/>
              <a:pPr/>
              <a:t>‹N°›</a:t>
            </a:fld>
            <a:endParaRPr lang="fr-FR"/>
          </a:p>
        </p:txBody>
      </p:sp>
    </p:spTree>
    <p:extLst>
      <p:ext uri="{BB962C8B-B14F-4D97-AF65-F5344CB8AC3E}">
        <p14:creationId xmlns="" xmlns:p14="http://schemas.microsoft.com/office/powerpoint/2010/main" val="175913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01BDACD-DE12-428E-944F-F133F6C943C2}"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298398"/>
            <a:ext cx="25737979" cy="917608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2982" y="1714333"/>
            <a:ext cx="6812994" cy="36525976"/>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513999" y="1714333"/>
            <a:ext cx="19934317" cy="3652597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0" y="27508442"/>
            <a:ext cx="25737979" cy="8502249"/>
          </a:xfrm>
        </p:spPr>
        <p:txBody>
          <a:bodyPr anchor="t"/>
          <a:lstStyle>
            <a:lvl1pPr algn="l">
              <a:defRPr sz="18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10" y="18144085"/>
            <a:ext cx="25737979" cy="9364360"/>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513999"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5392320" y="9988663"/>
            <a:ext cx="13373656" cy="28251646"/>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001" y="9582373"/>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0" y="9582373"/>
            <a:ext cx="13384168"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0"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5"/>
            <a:ext cx="9961904" cy="7253667"/>
          </a:xfrm>
        </p:spPr>
        <p:txBody>
          <a:bodyPr anchor="b"/>
          <a:lstStyle>
            <a:lvl1pPr algn="l">
              <a:defRPr sz="91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8958084"/>
            <a:ext cx="9961904" cy="29282225"/>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70"/>
            <a:ext cx="18167985" cy="3537654"/>
          </a:xfrm>
        </p:spPr>
        <p:txBody>
          <a:bodyPr anchor="b"/>
          <a:lstStyle>
            <a:lvl1pPr algn="l">
              <a:defRPr sz="91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7" y="3825019"/>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5935087" y="33503624"/>
            <a:ext cx="18167985" cy="502405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9DADE46-1B70-4511-8FCD-70D223122925}" type="datetimeFigureOut">
              <a:rPr lang="fr-FR" smtClean="0"/>
              <a:pPr/>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808DCD-35DE-4E71-9359-A5699BC7030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13999" y="9988663"/>
            <a:ext cx="27251978" cy="28251646"/>
          </a:xfrm>
          <a:prstGeom prst="rect">
            <a:avLst/>
          </a:prstGeom>
        </p:spPr>
        <p:txBody>
          <a:bodyPr vert="horz" lIns="417643" tIns="208822" rIns="417643" bIns="20882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3999" y="39677166"/>
            <a:ext cx="7065328" cy="2279156"/>
          </a:xfrm>
          <a:prstGeom prst="rect">
            <a:avLst/>
          </a:prstGeom>
        </p:spPr>
        <p:txBody>
          <a:bodyPr vert="horz" lIns="417643" tIns="208822" rIns="417643" bIns="208822" rtlCol="0" anchor="ctr"/>
          <a:lstStyle>
            <a:lvl1pPr algn="l">
              <a:defRPr sz="5500">
                <a:solidFill>
                  <a:schemeClr val="tx1">
                    <a:tint val="75000"/>
                  </a:schemeClr>
                </a:solidFill>
              </a:defRPr>
            </a:lvl1pPr>
          </a:lstStyle>
          <a:p>
            <a:fld id="{19DADE46-1B70-4511-8FCD-70D223122925}" type="datetimeFigureOut">
              <a:rPr lang="fr-FR" smtClean="0"/>
              <a:pPr/>
              <a:t>25/10/2016</a:t>
            </a:fld>
            <a:endParaRPr lang="fr-FR"/>
          </a:p>
        </p:txBody>
      </p:sp>
      <p:sp>
        <p:nvSpPr>
          <p:cNvPr id="5" name="Espace réservé du pied de page 4"/>
          <p:cNvSpPr>
            <a:spLocks noGrp="1"/>
          </p:cNvSpPr>
          <p:nvPr>
            <p:ph type="ftr" sz="quarter" idx="3"/>
          </p:nvPr>
        </p:nvSpPr>
        <p:spPr>
          <a:xfrm>
            <a:off x="10345658" y="39677166"/>
            <a:ext cx="9588659" cy="2279156"/>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49" y="39677166"/>
            <a:ext cx="7065328" cy="2279156"/>
          </a:xfrm>
          <a:prstGeom prst="rect">
            <a:avLst/>
          </a:prstGeom>
        </p:spPr>
        <p:txBody>
          <a:bodyPr vert="horz" lIns="417643" tIns="208822" rIns="417643" bIns="208822" rtlCol="0" anchor="ctr"/>
          <a:lstStyle>
            <a:lvl1pPr algn="r">
              <a:defRPr sz="5500">
                <a:solidFill>
                  <a:schemeClr val="tx1">
                    <a:tint val="75000"/>
                  </a:schemeClr>
                </a:solidFill>
              </a:defRPr>
            </a:lvl1pPr>
          </a:lstStyle>
          <a:p>
            <a:fld id="{18808DCD-35DE-4E71-9359-A5699BC7030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ogner et arrondir un rectangle à un seul coin 140"/>
          <p:cNvSpPr/>
          <p:nvPr/>
        </p:nvSpPr>
        <p:spPr bwMode="auto">
          <a:xfrm>
            <a:off x="428625" y="16109867"/>
            <a:ext cx="29432250" cy="7321633"/>
          </a:xfrm>
          <a:prstGeom prst="snipRoundRect">
            <a:avLst>
              <a:gd name="adj1" fmla="val 5895"/>
              <a:gd name="adj2" fmla="val 5844"/>
            </a:avLst>
          </a:prstGeom>
          <a:solidFill>
            <a:schemeClr val="bg1">
              <a:alpha val="65000"/>
            </a:schemeClr>
          </a:solidFill>
          <a:ln w="57150" cap="flat" cmpd="thickThin" algn="ctr">
            <a:noFill/>
            <a:prstDash val="solid"/>
            <a:headEnd type="none" w="med" len="med"/>
            <a:tailEnd type="none" w="med" len="med"/>
          </a:ln>
          <a:effectLst/>
        </p:spPr>
        <p:txBody>
          <a:bodyPr vert="horz" wrap="square" lIns="360000" tIns="792000" rIns="360000" bIns="0" numCol="2" spcCol="468000" rtlCol="0" anchor="t" anchorCtr="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smtClean="0">
              <a:ln>
                <a:noFill/>
              </a:ln>
              <a:solidFill>
                <a:srgbClr val="003366"/>
              </a:solidFill>
              <a:effectLst/>
              <a:uLnTx/>
              <a:uFillTx/>
              <a:latin typeface="Arial" pitchFamily="34" charset="0"/>
              <a:ea typeface="+mn-ea"/>
              <a:cs typeface="Arial" pitchFamily="34" charset="0"/>
            </a:endParaRPr>
          </a:p>
        </p:txBody>
      </p:sp>
      <p:sp>
        <p:nvSpPr>
          <p:cNvPr id="60" name="Rogner et arrondir un rectangle à un seul coin 59"/>
          <p:cNvSpPr/>
          <p:nvPr/>
        </p:nvSpPr>
        <p:spPr bwMode="auto">
          <a:xfrm>
            <a:off x="371475" y="5909195"/>
            <a:ext cx="29517975" cy="9949930"/>
          </a:xfrm>
          <a:prstGeom prst="snipRoundRect">
            <a:avLst>
              <a:gd name="adj1" fmla="val 5895"/>
              <a:gd name="adj2" fmla="val 5844"/>
            </a:avLst>
          </a:prstGeom>
          <a:solidFill>
            <a:schemeClr val="bg1">
              <a:alpha val="65000"/>
            </a:schemeClr>
          </a:solidFill>
          <a:ln w="57150" cap="flat" cmpd="thickThin" algn="ctr">
            <a:noFill/>
            <a:prstDash val="solid"/>
            <a:headEnd type="none" w="med" len="med"/>
            <a:tailEnd type="none" w="med" len="med"/>
          </a:ln>
          <a:effectLst/>
        </p:spPr>
        <p:txBody>
          <a:bodyPr vert="horz" wrap="square" lIns="360000" tIns="792000" rIns="360000" bIns="0" numCol="2" spcCol="468000" rtlCol="0" anchor="t" anchorCtr="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smtClean="0">
              <a:ln>
                <a:noFill/>
              </a:ln>
              <a:solidFill>
                <a:srgbClr val="003366"/>
              </a:solidFill>
              <a:effectLst/>
              <a:uLnTx/>
              <a:uFillTx/>
              <a:latin typeface="Arial" pitchFamily="34" charset="0"/>
              <a:ea typeface="+mn-ea"/>
              <a:cs typeface="Arial" pitchFamily="34" charset="0"/>
            </a:endParaRPr>
          </a:p>
        </p:txBody>
      </p:sp>
      <p:sp>
        <p:nvSpPr>
          <p:cNvPr id="6" name="Rogner et arrondir un rectangle à un seul coin 5"/>
          <p:cNvSpPr/>
          <p:nvPr/>
        </p:nvSpPr>
        <p:spPr>
          <a:xfrm>
            <a:off x="-1" y="0"/>
            <a:ext cx="30279976" cy="5467350"/>
          </a:xfrm>
          <a:prstGeom prst="snipRoundRect">
            <a:avLst>
              <a:gd name="adj1" fmla="val 0"/>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6000" b="1" dirty="0" smtClean="0">
              <a:solidFill>
                <a:schemeClr val="bg1"/>
              </a:solidFill>
            </a:endParaRPr>
          </a:p>
        </p:txBody>
      </p:sp>
      <p:pic>
        <p:nvPicPr>
          <p:cNvPr id="1027" name="Picture 3" descr="C:\Users\gdibarboure\Documents\Documents\Divers\Logo\Logos\LogoCLS2008_Big.png"/>
          <p:cNvPicPr>
            <a:picLocks noChangeAspect="1" noChangeArrowheads="1"/>
          </p:cNvPicPr>
          <p:nvPr/>
        </p:nvPicPr>
        <p:blipFill>
          <a:blip r:embed="rId3" cstate="print"/>
          <a:srcRect b="15483"/>
          <a:stretch>
            <a:fillRect/>
          </a:stretch>
        </p:blipFill>
        <p:spPr bwMode="auto">
          <a:xfrm>
            <a:off x="1369590" y="41354875"/>
            <a:ext cx="1714730" cy="1188000"/>
          </a:xfrm>
          <a:prstGeom prst="rect">
            <a:avLst/>
          </a:prstGeom>
          <a:noFill/>
        </p:spPr>
      </p:pic>
      <p:sp>
        <p:nvSpPr>
          <p:cNvPr id="320" name="Rogner et arrondir un rectangle à un seul coin 319"/>
          <p:cNvSpPr/>
          <p:nvPr/>
        </p:nvSpPr>
        <p:spPr bwMode="auto">
          <a:xfrm>
            <a:off x="0" y="5841127"/>
            <a:ext cx="29376000" cy="10880662"/>
          </a:xfrm>
          <a:prstGeom prst="snipRoundRect">
            <a:avLst>
              <a:gd name="adj1" fmla="val 7124"/>
              <a:gd name="adj2" fmla="val 8249"/>
            </a:avLst>
          </a:prstGeom>
          <a:noFill/>
          <a:ln>
            <a:noFill/>
          </a:ln>
        </p:spPr>
        <p:txBody>
          <a:bodyPr vert="horz" wrap="square" lIns="180000" tIns="252000" rIns="180000" bIns="252000" rtlCol="0" anchor="t" anchorCtr="0">
            <a:noAutofit/>
          </a:bodyPr>
          <a:lstStyle/>
          <a:p>
            <a:pPr defTabSz="914400">
              <a:defRPr/>
            </a:pPr>
            <a:endParaRPr lang="fr-FR" sz="5400" b="1" kern="0" dirty="0" smtClean="0">
              <a:latin typeface="+mj-lt"/>
              <a:ea typeface="Arial Unicode MS" pitchFamily="34" charset="-128"/>
              <a:cs typeface="Arial Unicode MS" pitchFamily="34" charset="-128"/>
            </a:endParaRPr>
          </a:p>
        </p:txBody>
      </p:sp>
      <p:sp>
        <p:nvSpPr>
          <p:cNvPr id="161" name="ZoneTexte 160"/>
          <p:cNvSpPr txBox="1"/>
          <p:nvPr/>
        </p:nvSpPr>
        <p:spPr>
          <a:xfrm>
            <a:off x="542926" y="5651864"/>
            <a:ext cx="4343400" cy="1091836"/>
          </a:xfrm>
          <a:prstGeom prst="rect">
            <a:avLst/>
          </a:prstGeom>
          <a:noFill/>
          <a:ln>
            <a:noFill/>
          </a:ln>
        </p:spPr>
        <p:txBody>
          <a:bodyPr vert="horz" wrap="square" lIns="180000" tIns="252000" rIns="180000" bIns="25200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b="1" kern="0" dirty="0" smtClean="0">
                <a:latin typeface="+mj-lt"/>
                <a:ea typeface="Arial Unicode MS" pitchFamily="34" charset="-128"/>
                <a:cs typeface="Arial Unicode MS" pitchFamily="34" charset="-128"/>
              </a:rPr>
              <a:t>L2P</a:t>
            </a:r>
            <a:r>
              <a:rPr kumimoji="0" lang="en-US" sz="5400" b="1" i="0" strike="noStrike" kern="0" cap="none" spc="0" normalizeH="0" baseline="0" noProof="0" dirty="0" smtClean="0">
                <a:ln>
                  <a:noFill/>
                </a:ln>
                <a:effectLst/>
                <a:uLnTx/>
                <a:uFillTx/>
                <a:latin typeface="+mj-lt"/>
                <a:ea typeface="Arial Unicode MS" pitchFamily="34" charset="-128"/>
                <a:cs typeface="Arial Unicode MS" pitchFamily="34" charset="-128"/>
              </a:rPr>
              <a:t>? What…?</a:t>
            </a:r>
            <a:endParaRPr kumimoji="0" lang="en-US" sz="5400" b="1" i="0" u="none" strike="noStrike" kern="0" cap="none" spc="0" normalizeH="0" baseline="0" noProof="0" dirty="0">
              <a:ln>
                <a:noFill/>
              </a:ln>
              <a:effectLst/>
              <a:uLnTx/>
              <a:uFillTx/>
              <a:latin typeface="+mj-lt"/>
              <a:ea typeface="Arial Unicode MS" pitchFamily="34" charset="-128"/>
              <a:cs typeface="Arial Unicode MS" pitchFamily="34" charset="-128"/>
            </a:endParaRPr>
          </a:p>
        </p:txBody>
      </p:sp>
      <p:sp>
        <p:nvSpPr>
          <p:cNvPr id="110" name="Rogner et arrondir un rectangle à un seul coin 109"/>
          <p:cNvSpPr/>
          <p:nvPr/>
        </p:nvSpPr>
        <p:spPr bwMode="auto">
          <a:xfrm>
            <a:off x="457199" y="34884524"/>
            <a:ext cx="29432251" cy="6187276"/>
          </a:xfrm>
          <a:prstGeom prst="snipRoundRect">
            <a:avLst>
              <a:gd name="adj1" fmla="val 10488"/>
              <a:gd name="adj2" fmla="val 11720"/>
            </a:avLst>
          </a:prstGeom>
          <a:solidFill>
            <a:schemeClr val="bg1">
              <a:alpha val="65000"/>
            </a:schemeClr>
          </a:solidFill>
          <a:ln w="57150" cap="flat" cmpd="thickThin" algn="ctr">
            <a:noFill/>
            <a:prstDash val="solid"/>
            <a:headEnd type="none" w="med" len="med"/>
            <a:tailEnd type="none" w="med" len="med"/>
          </a:ln>
          <a:effectLst/>
        </p:spPr>
        <p:txBody>
          <a:bodyPr vert="horz" wrap="square" lIns="360000" tIns="792000" rIns="360000" bIns="0" numCol="2" spcCol="468000" rtlCol="0" anchor="t" anchorCtr="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smtClean="0">
              <a:ln>
                <a:noFill/>
              </a:ln>
              <a:solidFill>
                <a:srgbClr val="003366"/>
              </a:solidFill>
              <a:effectLst/>
              <a:uLnTx/>
              <a:uFillTx/>
              <a:latin typeface="Arial" pitchFamily="34" charset="0"/>
              <a:ea typeface="+mn-ea"/>
              <a:cs typeface="Arial" pitchFamily="34" charset="0"/>
            </a:endParaRPr>
          </a:p>
        </p:txBody>
      </p:sp>
      <p:sp>
        <p:nvSpPr>
          <p:cNvPr id="129" name="ZoneTexte 128"/>
          <p:cNvSpPr txBox="1"/>
          <p:nvPr/>
        </p:nvSpPr>
        <p:spPr>
          <a:xfrm>
            <a:off x="-1" y="0"/>
            <a:ext cx="20202525" cy="3124200"/>
          </a:xfrm>
          <a:prstGeom prst="rect">
            <a:avLst/>
          </a:prstGeom>
          <a:noFill/>
          <a:ln>
            <a:noFill/>
          </a:ln>
        </p:spPr>
        <p:txBody>
          <a:bodyPr vert="horz" wrap="square" lIns="180000" tIns="252000" rIns="180000" bIns="252000" rtlCol="0" anchor="t" anchorCtr="0">
            <a:noAutofit/>
          </a:bodyPr>
          <a:lstStyle/>
          <a:p>
            <a:pPr algn="ctr"/>
            <a:r>
              <a:rPr lang="en-US" sz="7400" dirty="0" smtClean="0">
                <a:solidFill>
                  <a:schemeClr val="bg1"/>
                </a:solidFill>
              </a:rPr>
              <a:t>Getting ready for CMEMS 2018 reprocessing.</a:t>
            </a:r>
            <a:endParaRPr lang="fr-FR" sz="7400" dirty="0" smtClean="0">
              <a:solidFill>
                <a:schemeClr val="bg1"/>
              </a:solidFill>
            </a:endParaRPr>
          </a:p>
          <a:p>
            <a:pPr algn="ctr"/>
            <a:r>
              <a:rPr lang="en-US" sz="7200" dirty="0" smtClean="0">
                <a:solidFill>
                  <a:schemeClr val="bg1"/>
                </a:solidFill>
              </a:rPr>
              <a:t>L2P database for </a:t>
            </a:r>
          </a:p>
          <a:p>
            <a:pPr algn="ctr"/>
            <a:r>
              <a:rPr lang="en-US" sz="7400" i="1" dirty="0" smtClean="0">
                <a:solidFill>
                  <a:schemeClr val="bg1"/>
                </a:solidFill>
              </a:rPr>
              <a:t>70 years of data</a:t>
            </a:r>
            <a:r>
              <a:rPr lang="en-US" sz="7400" dirty="0" smtClean="0">
                <a:solidFill>
                  <a:schemeClr val="bg1"/>
                </a:solidFill>
              </a:rPr>
              <a:t> and </a:t>
            </a:r>
            <a:r>
              <a:rPr lang="en-US" sz="7400" i="1" dirty="0" smtClean="0">
                <a:solidFill>
                  <a:schemeClr val="bg1"/>
                </a:solidFill>
              </a:rPr>
              <a:t>10 missions</a:t>
            </a:r>
            <a:endParaRPr lang="fr-FR" sz="7400" i="1" dirty="0" smtClean="0">
              <a:solidFill>
                <a:schemeClr val="bg1"/>
              </a:solidFill>
            </a:endParaRPr>
          </a:p>
          <a:p>
            <a:pPr lvl="0" algn="ctr" defTabSz="914400">
              <a:defRPr/>
            </a:pPr>
            <a:endParaRPr kumimoji="0" lang="en-US" sz="8000" b="1" i="0" u="none" strike="noStrike" kern="0" cap="none" spc="0" normalizeH="0" baseline="0" noProof="0" dirty="0">
              <a:ln>
                <a:noFill/>
              </a:ln>
              <a:solidFill>
                <a:schemeClr val="bg1"/>
              </a:solidFill>
              <a:effectLst/>
              <a:uLnTx/>
              <a:uFillTx/>
              <a:latin typeface="+mj-lt"/>
              <a:ea typeface="Arial Unicode MS" pitchFamily="34" charset="-128"/>
              <a:cs typeface="Arial Unicode MS" pitchFamily="34" charset="-128"/>
            </a:endParaRPr>
          </a:p>
        </p:txBody>
      </p:sp>
      <p:sp>
        <p:nvSpPr>
          <p:cNvPr id="131" name="ZoneTexte 130"/>
          <p:cNvSpPr txBox="1"/>
          <p:nvPr/>
        </p:nvSpPr>
        <p:spPr>
          <a:xfrm>
            <a:off x="679597" y="3406594"/>
            <a:ext cx="18665678" cy="1051106"/>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wrap="square" lIns="180000" tIns="252000" rIns="180000" bIns="252000" rtlCol="0" anchor="t" anchorCtr="0">
            <a:noAutofit/>
          </a:bodyPr>
          <a:lstStyle/>
          <a:p>
            <a:r>
              <a:rPr lang="hr-HR" sz="4800" u="sng" dirty="0" smtClean="0"/>
              <a:t>M. Guibbaud</a:t>
            </a:r>
            <a:r>
              <a:rPr lang="hr-HR" sz="4800" u="sng" baseline="30000" dirty="0" smtClean="0"/>
              <a:t>1</a:t>
            </a:r>
            <a:r>
              <a:rPr lang="hr-HR" sz="4800" dirty="0" smtClean="0"/>
              <a:t>, A.Ollivier</a:t>
            </a:r>
            <a:r>
              <a:rPr lang="hr-HR" sz="4800" baseline="30000" dirty="0" smtClean="0"/>
              <a:t>1</a:t>
            </a:r>
            <a:r>
              <a:rPr lang="hr-HR" sz="4800" dirty="0" smtClean="0"/>
              <a:t> </a:t>
            </a:r>
            <a:r>
              <a:rPr lang="fr-FR" sz="4800" dirty="0" smtClean="0"/>
              <a:t>, </a:t>
            </a:r>
            <a:r>
              <a:rPr lang="hr-HR" sz="4800" dirty="0" smtClean="0"/>
              <a:t>Yannice Faugère</a:t>
            </a:r>
            <a:r>
              <a:rPr lang="hr-HR" sz="4800" baseline="30000" dirty="0" smtClean="0"/>
              <a:t>1</a:t>
            </a:r>
            <a:r>
              <a:rPr lang="hr-HR" sz="4800" dirty="0" smtClean="0"/>
              <a:t>, Jean-Damien Desjonqueres</a:t>
            </a:r>
            <a:r>
              <a:rPr lang="hr-HR" sz="4800" baseline="30000" dirty="0" smtClean="0"/>
              <a:t>2</a:t>
            </a:r>
            <a:endParaRPr lang="fr-FR" sz="4800" dirty="0" smtClean="0"/>
          </a:p>
          <a:p>
            <a:pPr defTabSz="914400">
              <a:defRPr/>
            </a:pPr>
            <a:r>
              <a:rPr kumimoji="0" lang="fr-FR" sz="4800" i="0" u="none" strike="noStrike" kern="0" cap="none" spc="0" normalizeH="0" baseline="0" noProof="0" dirty="0" smtClean="0">
                <a:ln>
                  <a:noFill/>
                </a:ln>
                <a:solidFill>
                  <a:schemeClr val="bg1"/>
                </a:solidFill>
                <a:effectLst/>
                <a:uLnTx/>
                <a:uFillTx/>
                <a:latin typeface="+mj-lt"/>
                <a:ea typeface="Arial Unicode MS" pitchFamily="34" charset="-128"/>
                <a:cs typeface="Arial Unicode MS" pitchFamily="34" charset="-128"/>
              </a:rPr>
              <a:t>Contact: </a:t>
            </a:r>
            <a:r>
              <a:rPr kumimoji="0" lang="fr-FR" sz="4800" b="1" i="0" u="sng" strike="noStrike" kern="0" cap="none" spc="0" normalizeH="0" baseline="0" noProof="0" dirty="0" smtClean="0">
                <a:ln>
                  <a:noFill/>
                </a:ln>
                <a:solidFill>
                  <a:srgbClr val="FF0000"/>
                </a:solidFill>
                <a:effectLst/>
                <a:uLnTx/>
                <a:uFillTx/>
                <a:latin typeface="+mj-lt"/>
                <a:ea typeface="Arial Unicode MS" pitchFamily="34" charset="-128"/>
                <a:cs typeface="Arial Unicode MS" pitchFamily="34" charset="-128"/>
              </a:rPr>
              <a:t>mguibbaud@cls.fr</a:t>
            </a:r>
            <a:endParaRPr lang="fr-FR" sz="5400" b="1" u="sng" kern="0" dirty="0" smtClean="0">
              <a:solidFill>
                <a:srgbClr val="FF0000"/>
              </a:solidFill>
              <a:latin typeface="+mj-lt"/>
              <a:ea typeface="Arial Unicode MS" pitchFamily="34" charset="-128"/>
              <a:cs typeface="Arial Unicode MS" pitchFamily="34" charset="-128"/>
            </a:endParaRPr>
          </a:p>
        </p:txBody>
      </p:sp>
      <p:pic>
        <p:nvPicPr>
          <p:cNvPr id="80" name="Picture 31" descr="LogoCNES200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720590" y="41346307"/>
            <a:ext cx="1784860" cy="1205137"/>
          </a:xfrm>
          <a:prstGeom prst="rect">
            <a:avLst/>
          </a:prstGeom>
          <a:noFill/>
          <a:ln w="9525">
            <a:noFill/>
            <a:miter lim="800000"/>
            <a:headEnd/>
            <a:tailEnd/>
          </a:ln>
        </p:spPr>
      </p:pic>
      <p:pic>
        <p:nvPicPr>
          <p:cNvPr id="82" name="Picture 33" descr="LogoSALP"/>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663234" y="41335224"/>
            <a:ext cx="3032169" cy="1227302"/>
          </a:xfrm>
          <a:prstGeom prst="rect">
            <a:avLst/>
          </a:prstGeom>
          <a:noFill/>
          <a:ln w="9525">
            <a:noFill/>
            <a:miter lim="800000"/>
            <a:headEnd/>
            <a:tailEnd/>
          </a:ln>
        </p:spPr>
      </p:pic>
      <p:sp>
        <p:nvSpPr>
          <p:cNvPr id="180" name="ZoneTexte 179"/>
          <p:cNvSpPr txBox="1"/>
          <p:nvPr/>
        </p:nvSpPr>
        <p:spPr>
          <a:xfrm>
            <a:off x="457200" y="6686554"/>
            <a:ext cx="17859375" cy="1477328"/>
          </a:xfrm>
          <a:prstGeom prst="rect">
            <a:avLst/>
          </a:prstGeom>
          <a:noFill/>
        </p:spPr>
        <p:txBody>
          <a:bodyPr wrap="square" rtlCol="0">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is used to  define high quality altimeter data, resulting from experts analysis;</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L2P database contains a limited number of fields: the Sea Level Anomaly and its components, and an unique validity flag</a:t>
            </a:r>
          </a:p>
        </p:txBody>
      </p:sp>
      <p:sp>
        <p:nvSpPr>
          <p:cNvPr id="53" name="Rogner et arrondir un rectangle à un seul coin 52"/>
          <p:cNvSpPr/>
          <p:nvPr/>
        </p:nvSpPr>
        <p:spPr bwMode="auto">
          <a:xfrm>
            <a:off x="428625" y="23653667"/>
            <a:ext cx="29317950" cy="10941133"/>
          </a:xfrm>
          <a:prstGeom prst="snipRoundRect">
            <a:avLst>
              <a:gd name="adj1" fmla="val 5895"/>
              <a:gd name="adj2" fmla="val 5844"/>
            </a:avLst>
          </a:prstGeom>
          <a:solidFill>
            <a:schemeClr val="bg1">
              <a:alpha val="65000"/>
            </a:schemeClr>
          </a:solidFill>
          <a:ln w="57150" cap="flat" cmpd="thickThin" algn="ctr">
            <a:noFill/>
            <a:prstDash val="solid"/>
            <a:headEnd type="none" w="med" len="med"/>
            <a:tailEnd type="none" w="med" len="med"/>
          </a:ln>
          <a:effectLst/>
        </p:spPr>
        <p:txBody>
          <a:bodyPr vert="horz" wrap="square" lIns="360000" tIns="792000" rIns="360000" bIns="0" numCol="2" spcCol="468000" rtlCol="0" anchor="t" anchorCtr="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3200" b="0" i="0" u="none" strike="noStrike" kern="0" cap="none" spc="0" normalizeH="0" baseline="0" noProof="0" dirty="0" smtClean="0">
              <a:ln>
                <a:noFill/>
              </a:ln>
              <a:solidFill>
                <a:srgbClr val="003366"/>
              </a:solidFill>
              <a:effectLst/>
              <a:uLnTx/>
              <a:uFillTx/>
              <a:latin typeface="Arial" pitchFamily="34" charset="0"/>
              <a:ea typeface="+mn-ea"/>
              <a:cs typeface="Arial" pitchFamily="34" charset="0"/>
            </a:endParaRPr>
          </a:p>
        </p:txBody>
      </p:sp>
      <p:sp>
        <p:nvSpPr>
          <p:cNvPr id="54" name="ZoneTexte 53"/>
          <p:cNvSpPr txBox="1"/>
          <p:nvPr/>
        </p:nvSpPr>
        <p:spPr>
          <a:xfrm>
            <a:off x="13430251" y="23484770"/>
            <a:ext cx="16259174" cy="1889829"/>
          </a:xfrm>
          <a:prstGeom prst="rect">
            <a:avLst/>
          </a:prstGeom>
          <a:noFill/>
          <a:ln>
            <a:noFill/>
          </a:ln>
        </p:spPr>
        <p:txBody>
          <a:bodyPr vert="horz" wrap="square" lIns="180000" tIns="252000" rIns="180000" bIns="2520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smtClean="0">
                <a:latin typeface="+mj-lt"/>
                <a:ea typeface="Arial Unicode MS" pitchFamily="34" charset="-128"/>
                <a:cs typeface="Arial Unicode MS" pitchFamily="34" charset="-128"/>
              </a:rPr>
              <a:t>Comparison with CMEMS 2014 update  - </a:t>
            </a:r>
          </a:p>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smtClean="0">
                <a:latin typeface="+mj-lt"/>
                <a:ea typeface="Arial Unicode MS" pitchFamily="34" charset="-128"/>
                <a:cs typeface="Arial Unicode MS" pitchFamily="34" charset="-128"/>
              </a:rPr>
              <a:t>				global and regional improvement</a:t>
            </a:r>
            <a:endParaRPr kumimoji="0" lang="en-US" sz="5400" b="1" i="0" u="none" strike="noStrike" kern="0" cap="none" spc="0" normalizeH="0" baseline="0" noProof="0" dirty="0">
              <a:ln>
                <a:noFill/>
              </a:ln>
              <a:effectLst/>
              <a:uLnTx/>
              <a:uFillTx/>
              <a:latin typeface="+mj-lt"/>
              <a:ea typeface="Arial Unicode MS" pitchFamily="34" charset="-128"/>
              <a:cs typeface="Arial Unicode MS" pitchFamily="34" charset="-128"/>
            </a:endParaRPr>
          </a:p>
        </p:txBody>
      </p:sp>
      <p:sp>
        <p:nvSpPr>
          <p:cNvPr id="77" name="ZoneTexte 76"/>
          <p:cNvSpPr txBox="1"/>
          <p:nvPr/>
        </p:nvSpPr>
        <p:spPr>
          <a:xfrm>
            <a:off x="15776007" y="35852105"/>
            <a:ext cx="13218093" cy="1015663"/>
          </a:xfrm>
          <a:prstGeom prst="rect">
            <a:avLst/>
          </a:prstGeom>
          <a:noFill/>
        </p:spPr>
        <p:txBody>
          <a:bodyPr wrap="square" rtlCol="0">
            <a:spAutoFit/>
          </a:bodyPr>
          <a:lstStyle/>
          <a:p>
            <a:pPr indent="360363" algn="just">
              <a:buFont typeface="Wingdings" pitchFamily="2" charset="2"/>
              <a:buChar char="Ø"/>
            </a:pPr>
            <a:endParaRPr lang="en-US" sz="3000" dirty="0" smtClean="0">
              <a:latin typeface="Arial Unicode MS" pitchFamily="34" charset="-128"/>
              <a:ea typeface="Arial Unicode MS" pitchFamily="34" charset="-128"/>
              <a:cs typeface="Arial Unicode MS" pitchFamily="34" charset="-128"/>
            </a:endParaRPr>
          </a:p>
          <a:p>
            <a:pPr indent="360363" algn="just">
              <a:buFont typeface="Wingdings" pitchFamily="2" charset="2"/>
              <a:buChar char="Ø"/>
            </a:pPr>
            <a:endParaRPr lang="en-US" sz="3000" dirty="0" smtClean="0">
              <a:latin typeface="Arial Unicode MS" pitchFamily="34" charset="-128"/>
              <a:ea typeface="Arial Unicode MS" pitchFamily="34" charset="-128"/>
              <a:cs typeface="Arial Unicode MS" pitchFamily="34" charset="-128"/>
            </a:endParaRPr>
          </a:p>
        </p:txBody>
      </p:sp>
      <p:sp>
        <p:nvSpPr>
          <p:cNvPr id="52" name="ZoneTexte 51"/>
          <p:cNvSpPr txBox="1"/>
          <p:nvPr/>
        </p:nvSpPr>
        <p:spPr>
          <a:xfrm>
            <a:off x="13509773" y="4168594"/>
            <a:ext cx="5102078" cy="125113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vert="horz" wrap="square" lIns="180000" tIns="252000" rIns="180000" bIns="252000" rtlCol="0" anchor="t" anchorCtr="0">
            <a:noAutofit/>
          </a:bodyPr>
          <a:lstStyle/>
          <a:p>
            <a:pPr defTabSz="914400">
              <a:defRPr/>
            </a:pPr>
            <a:r>
              <a:rPr kumimoji="0" lang="en-US" sz="3200" i="0" strike="noStrike" kern="0" cap="none" spc="0" normalizeH="0" baseline="0" noProof="0" dirty="0" smtClean="0">
                <a:ln>
                  <a:noFill/>
                </a:ln>
                <a:solidFill>
                  <a:schemeClr val="bg1"/>
                </a:solidFill>
                <a:effectLst/>
                <a:uLnTx/>
                <a:uFillTx/>
                <a:latin typeface="+mj-lt"/>
                <a:ea typeface="Arial Unicode MS" pitchFamily="34" charset="-128"/>
                <a:cs typeface="Arial Unicode MS" pitchFamily="34" charset="-128"/>
              </a:rPr>
              <a:t>1. CLS, Toulouse, France</a:t>
            </a:r>
          </a:p>
          <a:p>
            <a:pPr defTabSz="914400">
              <a:defRPr/>
            </a:pPr>
            <a:r>
              <a:rPr lang="en-US" sz="3200" kern="0" dirty="0" smtClean="0">
                <a:solidFill>
                  <a:schemeClr val="bg1"/>
                </a:solidFill>
                <a:latin typeface="+mj-lt"/>
                <a:ea typeface="Arial Unicode MS" pitchFamily="34" charset="-128"/>
                <a:cs typeface="Arial Unicode MS" pitchFamily="34" charset="-128"/>
              </a:rPr>
              <a:t>2. CNES, Toulouse, France</a:t>
            </a:r>
            <a:endParaRPr lang="fr-FR" sz="3200" dirty="0">
              <a:solidFill>
                <a:schemeClr val="bg1"/>
              </a:solidFill>
            </a:endParaRPr>
          </a:p>
        </p:txBody>
      </p:sp>
      <p:pic>
        <p:nvPicPr>
          <p:cNvPr id="42" name="Image 41" descr="2018_EN_J1_J2.png"/>
          <p:cNvPicPr>
            <a:picLocks noChangeAspect="1"/>
          </p:cNvPicPr>
          <p:nvPr/>
        </p:nvPicPr>
        <p:blipFill>
          <a:blip r:embed="rId6" cstate="print"/>
          <a:srcRect l="26051" r="24514" b="4311"/>
          <a:stretch>
            <a:fillRect/>
          </a:stretch>
        </p:blipFill>
        <p:spPr>
          <a:xfrm>
            <a:off x="6008535" y="8309336"/>
            <a:ext cx="6250140" cy="6028964"/>
          </a:xfrm>
          <a:prstGeom prst="rect">
            <a:avLst/>
          </a:prstGeom>
        </p:spPr>
      </p:pic>
      <p:sp>
        <p:nvSpPr>
          <p:cNvPr id="49" name="ZoneTexte 48"/>
          <p:cNvSpPr txBox="1"/>
          <p:nvPr/>
        </p:nvSpPr>
        <p:spPr>
          <a:xfrm rot="18838336">
            <a:off x="5058509" y="8749611"/>
            <a:ext cx="3112705" cy="923330"/>
          </a:xfrm>
          <a:prstGeom prst="rect">
            <a:avLst/>
          </a:prstGeom>
          <a:noFill/>
        </p:spPr>
        <p:txBody>
          <a:bodyPr wrap="square" rtlCol="0">
            <a:spAutoFit/>
          </a:bodyPr>
          <a:lstStyle/>
          <a:p>
            <a:pPr algn="ctr"/>
            <a:r>
              <a:rPr lang="fr-FR" sz="5400" b="1" dirty="0" smtClean="0">
                <a:solidFill>
                  <a:srgbClr val="0070C0"/>
                </a:solidFill>
              </a:rPr>
              <a:t>2018</a:t>
            </a:r>
            <a:endParaRPr lang="fr-FR" sz="6000" b="1" dirty="0">
              <a:solidFill>
                <a:srgbClr val="0070C0"/>
              </a:solidFill>
            </a:endParaRPr>
          </a:p>
        </p:txBody>
      </p:sp>
      <p:sp>
        <p:nvSpPr>
          <p:cNvPr id="39" name="Rectangle 38"/>
          <p:cNvSpPr/>
          <p:nvPr/>
        </p:nvSpPr>
        <p:spPr>
          <a:xfrm>
            <a:off x="7909292" y="41474608"/>
            <a:ext cx="15138400" cy="923330"/>
          </a:xfrm>
          <a:prstGeom prst="rect">
            <a:avLst/>
          </a:prstGeom>
        </p:spPr>
        <p:txBody>
          <a:bodyPr>
            <a:spAutoFit/>
          </a:bodyPr>
          <a:lstStyle/>
          <a:p>
            <a:pPr lvl="0" algn="ctr" defTabSz="914400">
              <a:defRPr/>
            </a:pPr>
            <a:r>
              <a:rPr lang="en-US" sz="5400" b="1" kern="0" dirty="0" smtClean="0">
                <a:ea typeface="Arial Unicode MS" pitchFamily="34" charset="-128"/>
                <a:cs typeface="Arial Unicode MS" pitchFamily="34" charset="-128"/>
              </a:rPr>
              <a:t>OST/ST meeting, Oct 31</a:t>
            </a:r>
            <a:r>
              <a:rPr lang="en-US" sz="5400" b="1" kern="0" baseline="30000" dirty="0" smtClean="0">
                <a:ea typeface="Arial Unicode MS" pitchFamily="34" charset="-128"/>
                <a:cs typeface="Arial Unicode MS" pitchFamily="34" charset="-128"/>
              </a:rPr>
              <a:t>st</a:t>
            </a:r>
            <a:r>
              <a:rPr lang="en-US" sz="5400" b="1" kern="0" dirty="0" smtClean="0">
                <a:ea typeface="Arial Unicode MS" pitchFamily="34" charset="-128"/>
                <a:cs typeface="Arial Unicode MS" pitchFamily="34" charset="-128"/>
              </a:rPr>
              <a:t>- Nov 4</a:t>
            </a:r>
            <a:r>
              <a:rPr lang="en-US" sz="5400" b="1" kern="0" baseline="30000" dirty="0" smtClean="0">
                <a:ea typeface="Arial Unicode MS" pitchFamily="34" charset="-128"/>
                <a:cs typeface="Arial Unicode MS" pitchFamily="34" charset="-128"/>
              </a:rPr>
              <a:t>th</a:t>
            </a:r>
            <a:r>
              <a:rPr lang="en-US" sz="5400" b="1" kern="0" dirty="0" smtClean="0">
                <a:ea typeface="Arial Unicode MS" pitchFamily="34" charset="-128"/>
                <a:cs typeface="Arial Unicode MS" pitchFamily="34" charset="-128"/>
              </a:rPr>
              <a:t>, 2016 </a:t>
            </a:r>
            <a:endParaRPr lang="en-US" sz="5400" b="1" kern="0" dirty="0">
              <a:ea typeface="Arial Unicode MS" pitchFamily="34" charset="-128"/>
              <a:cs typeface="Arial Unicode MS" pitchFamily="34" charset="-128"/>
            </a:endParaRPr>
          </a:p>
        </p:txBody>
      </p:sp>
      <p:grpSp>
        <p:nvGrpSpPr>
          <p:cNvPr id="69" name="Groupe 68"/>
          <p:cNvGrpSpPr/>
          <p:nvPr/>
        </p:nvGrpSpPr>
        <p:grpSpPr>
          <a:xfrm>
            <a:off x="18213517" y="6204314"/>
            <a:ext cx="11637833" cy="8797607"/>
            <a:chOff x="18642142" y="5889989"/>
            <a:chExt cx="11637833" cy="8797607"/>
          </a:xfrm>
        </p:grpSpPr>
        <p:pic>
          <p:nvPicPr>
            <p:cNvPr id="30" name="Image 29" descr="schéma_multimission.png"/>
            <p:cNvPicPr>
              <a:picLocks noChangeAspect="1"/>
            </p:cNvPicPr>
            <p:nvPr/>
          </p:nvPicPr>
          <p:blipFill>
            <a:blip r:embed="rId7" cstate="print"/>
            <a:stretch>
              <a:fillRect/>
            </a:stretch>
          </p:blipFill>
          <p:spPr>
            <a:xfrm>
              <a:off x="18642142" y="6025100"/>
              <a:ext cx="11637833" cy="8611844"/>
            </a:xfrm>
            <a:prstGeom prst="rect">
              <a:avLst/>
            </a:prstGeom>
            <a:noFill/>
            <a:ln>
              <a:noFill/>
            </a:ln>
          </p:spPr>
        </p:pic>
        <p:sp>
          <p:nvSpPr>
            <p:cNvPr id="55" name="ZoneTexte 54"/>
            <p:cNvSpPr txBox="1"/>
            <p:nvPr/>
          </p:nvSpPr>
          <p:spPr>
            <a:xfrm>
              <a:off x="20647936" y="5889989"/>
              <a:ext cx="8670014" cy="910861"/>
            </a:xfrm>
            <a:prstGeom prst="rect">
              <a:avLst/>
            </a:prstGeom>
            <a:noFill/>
            <a:ln>
              <a:noFill/>
            </a:ln>
          </p:spPr>
          <p:txBody>
            <a:bodyPr vert="horz" wrap="square" lIns="180000" tIns="252000" rIns="180000" bIns="252000" rtlCol="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strike="noStrike" kern="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Arial Unicode MS" pitchFamily="34" charset="-128"/>
                  <a:cs typeface="Arial Unicode MS" pitchFamily="34" charset="-128"/>
                </a:rPr>
                <a:t>10 missions used, 70 years of data</a:t>
              </a:r>
              <a:endParaRPr kumimoji="0" lang="en-US" sz="4000" b="1" i="0" u="none" strike="noStrike" kern="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Arial Unicode MS" pitchFamily="34" charset="-128"/>
                <a:cs typeface="Arial Unicode MS" pitchFamily="34" charset="-128"/>
              </a:endParaRPr>
            </a:p>
          </p:txBody>
        </p:sp>
        <p:sp>
          <p:nvSpPr>
            <p:cNvPr id="46" name="ZoneTexte 45"/>
            <p:cNvSpPr txBox="1"/>
            <p:nvPr/>
          </p:nvSpPr>
          <p:spPr>
            <a:xfrm rot="20494259">
              <a:off x="19161831" y="10332106"/>
              <a:ext cx="4210702" cy="2068118"/>
            </a:xfrm>
            <a:prstGeom prst="rect">
              <a:avLst/>
            </a:prstGeom>
            <a:noFill/>
            <a:ln>
              <a:noFill/>
            </a:ln>
          </p:spPr>
          <p:txBody>
            <a:bodyPr vert="horz" wrap="square" lIns="180000" tIns="252000" rIns="180000" bIns="25200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strike="noStrike" kern="0" spc="50" normalizeH="0" baseline="0" noProof="0" dirty="0" smtClean="0">
                  <a:ln w="11430"/>
                  <a:solidFill>
                    <a:srgbClr val="FFC00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rPr>
                <a:t>6 historic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strike="noStrike" kern="0" spc="50" normalizeH="0" noProof="0" dirty="0" smtClean="0">
                  <a:ln w="11430"/>
                  <a:solidFill>
                    <a:srgbClr val="FFC00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rPr>
                <a:t> missions</a:t>
              </a:r>
              <a:endParaRPr kumimoji="0" lang="en-US" sz="5400" b="1" i="0" u="none" strike="noStrike" kern="0" spc="50" normalizeH="0" baseline="0" noProof="0" dirty="0">
                <a:ln w="11430"/>
                <a:solidFill>
                  <a:srgbClr val="FFC00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endParaRPr>
            </a:p>
          </p:txBody>
        </p:sp>
        <p:sp>
          <p:nvSpPr>
            <p:cNvPr id="47" name="ZoneTexte 46"/>
            <p:cNvSpPr txBox="1"/>
            <p:nvPr/>
          </p:nvSpPr>
          <p:spPr>
            <a:xfrm rot="20444723">
              <a:off x="21392974" y="11321815"/>
              <a:ext cx="6361098" cy="3365781"/>
            </a:xfrm>
            <a:prstGeom prst="rect">
              <a:avLst/>
            </a:prstGeom>
            <a:noFill/>
            <a:ln>
              <a:noFill/>
            </a:ln>
          </p:spPr>
          <p:txBody>
            <a:bodyPr vert="horz" wrap="square" lIns="180000" tIns="252000" rIns="180000" bIns="25200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strike="noStrike" kern="0" spc="50" normalizeH="0" baseline="0" noProof="0" dirty="0" smtClean="0">
                  <a:ln w="11430"/>
                  <a:solidFill>
                    <a:srgbClr val="00B05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rPr>
                <a:t>4 </a:t>
              </a:r>
              <a:r>
                <a:rPr kumimoji="0" lang="en-US" sz="4800" b="1" i="0" strike="noStrike" kern="0" spc="50" normalizeH="0" baseline="0" noProof="0" dirty="0" err="1" smtClean="0">
                  <a:ln w="11430"/>
                  <a:solidFill>
                    <a:srgbClr val="00B05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rPr>
                <a:t>operationnal</a:t>
              </a:r>
              <a:r>
                <a:rPr kumimoji="0" lang="en-US" sz="4800" b="1" i="0" strike="noStrike" kern="0" spc="50" normalizeH="0" baseline="0" noProof="0" dirty="0" smtClean="0">
                  <a:ln w="11430"/>
                  <a:solidFill>
                    <a:srgbClr val="00B05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rPr>
                <a:t> </a:t>
              </a:r>
              <a:r>
                <a:rPr kumimoji="0" lang="en-US" sz="4800" b="1" i="0" strike="noStrike" kern="0" spc="50" normalizeH="0" baseline="0" noProof="0" dirty="0" smtClean="0">
                  <a:ln w="11430"/>
                  <a:solidFill>
                    <a:srgbClr val="00B05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rPr>
                <a:t>missions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1" i="0" strike="noStrike" kern="0" spc="50" normalizeH="0" baseline="0" noProof="0" dirty="0" smtClean="0">
                <a:ln w="11430"/>
                <a:solidFill>
                  <a:srgbClr val="00B05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000" b="1" kern="0" spc="50" dirty="0" smtClean="0">
                  <a:ln w="11430"/>
                  <a:solidFill>
                    <a:srgbClr val="7030A0"/>
                  </a:solidFill>
                  <a:effectLst>
                    <a:outerShdw blurRad="76200" dist="50800" dir="5400000" algn="tl" rotWithShape="0">
                      <a:srgbClr val="000000">
                        <a:alpha val="65000"/>
                      </a:srgbClr>
                    </a:outerShdw>
                  </a:effectLst>
                  <a:latin typeface="+mj-lt"/>
                  <a:ea typeface="Arial Unicode MS" pitchFamily="34" charset="-128"/>
                  <a:cs typeface="Arial Unicode MS" pitchFamily="34" charset="-128"/>
                </a:rPr>
                <a:t>2 </a:t>
              </a:r>
              <a:r>
                <a:rPr lang="en-US" sz="4000" b="1" kern="0" spc="50" dirty="0" smtClean="0">
                  <a:ln w="11430"/>
                  <a:solidFill>
                    <a:srgbClr val="7030A0"/>
                  </a:solidFill>
                  <a:effectLst>
                    <a:outerShdw blurRad="76200" dist="50800" dir="5400000" algn="tl" rotWithShape="0">
                      <a:srgbClr val="000000">
                        <a:alpha val="65000"/>
                      </a:srgbClr>
                    </a:outerShdw>
                  </a:effectLst>
                  <a:latin typeface="+mj-lt"/>
                  <a:ea typeface="Arial Unicode MS" pitchFamily="34" charset="-128"/>
                  <a:cs typeface="Arial Unicode MS" pitchFamily="34" charset="-128"/>
                </a:rPr>
                <a:t>new missions </a:t>
              </a:r>
              <a:r>
                <a:rPr lang="en-US" sz="4000" b="1" kern="0" spc="50" dirty="0" smtClean="0">
                  <a:ln w="11430"/>
                  <a:solidFill>
                    <a:srgbClr val="7030A0"/>
                  </a:solidFill>
                  <a:effectLst>
                    <a:outerShdw blurRad="76200" dist="50800" dir="5400000" algn="tl" rotWithShape="0">
                      <a:srgbClr val="000000">
                        <a:alpha val="65000"/>
                      </a:srgbClr>
                    </a:outerShdw>
                  </a:effectLst>
                  <a:latin typeface="+mj-lt"/>
                  <a:ea typeface="Arial Unicode MS" pitchFamily="34" charset="-128"/>
                  <a:cs typeface="Arial Unicode MS" pitchFamily="34" charset="-128"/>
                </a:rPr>
                <a:t>for CMEMS 2018 !!</a:t>
              </a:r>
              <a:endParaRPr kumimoji="0" lang="en-US" sz="4000" b="1" i="0" strike="noStrike" kern="0" spc="50" normalizeH="0" baseline="0" noProof="0" dirty="0" smtClean="0">
                <a:ln w="11430"/>
                <a:solidFill>
                  <a:srgbClr val="7030A0"/>
                </a:solidFill>
                <a:effectLst>
                  <a:outerShdw blurRad="76200" dist="50800" dir="5400000" algn="tl" rotWithShape="0">
                    <a:srgbClr val="000000">
                      <a:alpha val="65000"/>
                    </a:srgbClr>
                  </a:outerShdw>
                </a:effectLst>
                <a:uLnTx/>
                <a:uFillTx/>
                <a:latin typeface="+mj-lt"/>
                <a:ea typeface="Arial Unicode MS" pitchFamily="34" charset="-128"/>
                <a:cs typeface="Arial Unicode MS" pitchFamily="34" charset="-128"/>
              </a:endParaRPr>
            </a:p>
          </p:txBody>
        </p:sp>
        <p:sp>
          <p:nvSpPr>
            <p:cNvPr id="67" name="Parenthèse ouvrante 66"/>
            <p:cNvSpPr/>
            <p:nvPr/>
          </p:nvSpPr>
          <p:spPr>
            <a:xfrm>
              <a:off x="27603450" y="12287250"/>
              <a:ext cx="314325" cy="1228725"/>
            </a:xfrm>
            <a:prstGeom prst="leftBracket">
              <a:avLst/>
            </a:prstGeom>
            <a:noFill/>
            <a:ln>
              <a:solidFill>
                <a:srgbClr val="831EE8"/>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7030A0"/>
                </a:solidFill>
              </a:endParaRPr>
            </a:p>
          </p:txBody>
        </p:sp>
      </p:grpSp>
      <p:sp>
        <p:nvSpPr>
          <p:cNvPr id="68" name="Rectangle 67"/>
          <p:cNvSpPr/>
          <p:nvPr/>
        </p:nvSpPr>
        <p:spPr>
          <a:xfrm>
            <a:off x="457200" y="14306262"/>
            <a:ext cx="17602200" cy="1938992"/>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database is a </a:t>
            </a: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turnkey solution </a:t>
            </a:r>
            <a:r>
              <a:rPr lang="en-US" sz="3000" dirty="0" smtClean="0">
                <a:latin typeface="Arial Unicode MS" pitchFamily="34" charset="-128"/>
                <a:ea typeface="Arial Unicode MS" pitchFamily="34" charset="-128"/>
                <a:cs typeface="Arial Unicode MS" pitchFamily="34" charset="-128"/>
              </a:rPr>
              <a:t>and is a reference for long term multimissions SLA analysis.</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database is </a:t>
            </a: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dedicated to SLA product generation </a:t>
            </a:r>
            <a:r>
              <a:rPr lang="en-US" sz="3000" dirty="0" smtClean="0">
                <a:latin typeface="Arial Unicode MS" pitchFamily="34" charset="-128"/>
                <a:ea typeface="Arial Unicode MS" pitchFamily="34" charset="-128"/>
                <a:cs typeface="Arial Unicode MS" pitchFamily="34" charset="-128"/>
              </a:rPr>
              <a:t>too, directly usable by a users, containing calibrated data on reference mission (example of multimission SLA on fig. 1)</a:t>
            </a:r>
          </a:p>
          <a:p>
            <a:pPr>
              <a:buFont typeface="Wingdings" pitchFamily="2" charset="2"/>
              <a:buChar char="Ø"/>
            </a:pPr>
            <a:endParaRPr lang="en-US" sz="3000" dirty="0" smtClean="0">
              <a:latin typeface="Arial Unicode MS" pitchFamily="34" charset="-128"/>
              <a:ea typeface="Arial Unicode MS" pitchFamily="34" charset="-128"/>
              <a:cs typeface="Arial Unicode MS" pitchFamily="34" charset="-128"/>
            </a:endParaRPr>
          </a:p>
        </p:txBody>
      </p:sp>
      <p:sp>
        <p:nvSpPr>
          <p:cNvPr id="73" name="ZoneTexte 72"/>
          <p:cNvSpPr txBox="1"/>
          <p:nvPr/>
        </p:nvSpPr>
        <p:spPr>
          <a:xfrm>
            <a:off x="10610850" y="15738839"/>
            <a:ext cx="12534900" cy="1091836"/>
          </a:xfrm>
          <a:prstGeom prst="rect">
            <a:avLst/>
          </a:prstGeom>
          <a:noFill/>
          <a:ln>
            <a:noFill/>
          </a:ln>
        </p:spPr>
        <p:txBody>
          <a:bodyPr vert="horz" wrap="square" lIns="180000" tIns="252000" rIns="180000" bIns="252000" rtlCol="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b="1" kern="0" dirty="0" smtClean="0">
                <a:latin typeface="+mj-lt"/>
                <a:ea typeface="Arial Unicode MS" pitchFamily="34" charset="-128"/>
                <a:cs typeface="Arial Unicode MS" pitchFamily="34" charset="-128"/>
              </a:rPr>
              <a:t>Altimetric standards for 2018 reprocessing </a:t>
            </a:r>
            <a:endParaRPr kumimoji="0" lang="en-US" sz="5400" b="1" i="0" u="none" strike="noStrike" kern="0" cap="none" spc="0" normalizeH="0" baseline="0" noProof="0" dirty="0">
              <a:ln>
                <a:noFill/>
              </a:ln>
              <a:effectLst/>
              <a:uLnTx/>
              <a:uFillTx/>
              <a:latin typeface="+mj-lt"/>
              <a:ea typeface="Arial Unicode MS" pitchFamily="34" charset="-128"/>
              <a:cs typeface="Arial Unicode MS" pitchFamily="34" charset="-128"/>
            </a:endParaRPr>
          </a:p>
        </p:txBody>
      </p:sp>
      <p:sp>
        <p:nvSpPr>
          <p:cNvPr id="76" name="ZoneTexte 75"/>
          <p:cNvSpPr txBox="1"/>
          <p:nvPr/>
        </p:nvSpPr>
        <p:spPr>
          <a:xfrm>
            <a:off x="11506201" y="17240250"/>
            <a:ext cx="18773774" cy="5632311"/>
          </a:xfrm>
          <a:prstGeom prst="rect">
            <a:avLst/>
          </a:prstGeom>
          <a:noFill/>
        </p:spPr>
        <p:txBody>
          <a:bodyPr wrap="square" rtlCol="0">
            <a:spAutoFit/>
          </a:bodyPr>
          <a:lstStyle/>
          <a:p>
            <a:r>
              <a:rPr lang="en-US" sz="3000" dirty="0" smtClean="0">
                <a:latin typeface="Arial Unicode MS" pitchFamily="34" charset="-128"/>
                <a:ea typeface="Arial Unicode MS" pitchFamily="34" charset="-128"/>
                <a:cs typeface="Arial Unicode MS" pitchFamily="34" charset="-128"/>
              </a:rPr>
              <a:t>Large number of altimetric standards are updated for this new version of L2P database, including former missions too, fully described in fig. 3. </a:t>
            </a:r>
          </a:p>
          <a:p>
            <a:pPr>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a:t>
            </a: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Multimissions updates:</a:t>
            </a:r>
          </a:p>
          <a:p>
            <a:pPr lvl="1">
              <a:buFont typeface="Wingdings" pitchFamily="2" charset="2"/>
              <a:buChar char="ü"/>
            </a:pPr>
            <a:r>
              <a:rPr lang="en-US" sz="3000" dirty="0" smtClean="0">
                <a:latin typeface="Arial Unicode MS" pitchFamily="34" charset="-128"/>
                <a:ea typeface="Arial Unicode MS" pitchFamily="34" charset="-128"/>
                <a:cs typeface="Arial Unicode MS" pitchFamily="34" charset="-128"/>
              </a:rPr>
              <a:t> Polar tide - Desai, 2015</a:t>
            </a:r>
          </a:p>
          <a:p>
            <a:pPr lvl="1">
              <a:buFont typeface="Wingdings" pitchFamily="2" charset="2"/>
              <a:buChar char="ü"/>
            </a:pPr>
            <a:r>
              <a:rPr lang="en-US" sz="3000" dirty="0" smtClean="0">
                <a:latin typeface="Arial Unicode MS" pitchFamily="34" charset="-128"/>
                <a:ea typeface="Arial Unicode MS" pitchFamily="34" charset="-128"/>
                <a:cs typeface="Arial Unicode MS" pitchFamily="34" charset="-128"/>
              </a:rPr>
              <a:t> Mean Sea Surface - CNES/CLS  2015; </a:t>
            </a:r>
            <a:r>
              <a:rPr lang="fr-FR" sz="3000" dirty="0" smtClean="0">
                <a:latin typeface="Arial Unicode MS" pitchFamily="34" charset="-128"/>
                <a:ea typeface="Arial Unicode MS" pitchFamily="34" charset="-128"/>
                <a:cs typeface="Arial Unicode MS" pitchFamily="34" charset="-128"/>
              </a:rPr>
              <a:t>large improvement at </a:t>
            </a:r>
            <a:r>
              <a:rPr lang="fr-FR" sz="3000" dirty="0" err="1" smtClean="0">
                <a:latin typeface="Arial Unicode MS" pitchFamily="34" charset="-128"/>
                <a:ea typeface="Arial Unicode MS" pitchFamily="34" charset="-128"/>
                <a:cs typeface="Arial Unicode MS" pitchFamily="34" charset="-128"/>
              </a:rPr>
              <a:t>high</a:t>
            </a:r>
            <a:r>
              <a:rPr lang="fr-FR" sz="3000" dirty="0" smtClean="0">
                <a:latin typeface="Arial Unicode MS" pitchFamily="34" charset="-128"/>
                <a:ea typeface="Arial Unicode MS" pitchFamily="34" charset="-128"/>
                <a:cs typeface="Arial Unicode MS" pitchFamily="34" charset="-128"/>
              </a:rPr>
              <a:t> latitudes ; </a:t>
            </a:r>
            <a:r>
              <a:rPr lang="fr-FR" sz="3000" dirty="0" err="1" smtClean="0">
                <a:latin typeface="Arial Unicode MS" pitchFamily="34" charset="-128"/>
                <a:ea typeface="Arial Unicode MS" pitchFamily="34" charset="-128"/>
                <a:cs typeface="Arial Unicode MS" pitchFamily="34" charset="-128"/>
              </a:rPr>
              <a:t>better</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resolution</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thanks</a:t>
            </a:r>
            <a:r>
              <a:rPr lang="fr-FR" sz="3000" dirty="0" smtClean="0">
                <a:latin typeface="Arial Unicode MS" pitchFamily="34" charset="-128"/>
                <a:ea typeface="Arial Unicode MS" pitchFamily="34" charset="-128"/>
                <a:cs typeface="Arial Unicode MS" pitchFamily="34" charset="-128"/>
              </a:rPr>
              <a:t> to </a:t>
            </a:r>
            <a:r>
              <a:rPr lang="fr-FR" sz="3000" dirty="0" err="1" smtClean="0">
                <a:latin typeface="Arial Unicode MS" pitchFamily="34" charset="-128"/>
                <a:ea typeface="Arial Unicode MS" pitchFamily="34" charset="-128"/>
                <a:cs typeface="Arial Unicode MS" pitchFamily="34" charset="-128"/>
              </a:rPr>
              <a:t>Crysoat</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drifting</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orbit</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additional</a:t>
            </a:r>
            <a:r>
              <a:rPr lang="fr-FR" sz="3000" dirty="0" smtClean="0">
                <a:latin typeface="Arial Unicode MS" pitchFamily="34" charset="-128"/>
                <a:ea typeface="Arial Unicode MS" pitchFamily="34" charset="-128"/>
                <a:cs typeface="Arial Unicode MS" pitchFamily="34" charset="-128"/>
              </a:rPr>
              <a:t> information</a:t>
            </a:r>
            <a:endParaRPr lang="en-US" sz="3000" dirty="0" smtClean="0">
              <a:latin typeface="Arial Unicode MS" pitchFamily="34" charset="-128"/>
              <a:ea typeface="Arial Unicode MS" pitchFamily="34" charset="-128"/>
              <a:cs typeface="Arial Unicode MS" pitchFamily="34" charset="-128"/>
            </a:endParaRPr>
          </a:p>
          <a:p>
            <a:pPr lvl="1">
              <a:buFont typeface="Wingdings" pitchFamily="2" charset="2"/>
              <a:buChar char="ü"/>
            </a:pPr>
            <a:r>
              <a:rPr lang="en-US" sz="3000" dirty="0" smtClean="0">
                <a:latin typeface="Arial Unicode MS" pitchFamily="34" charset="-128"/>
                <a:ea typeface="Arial Unicode MS" pitchFamily="34" charset="-128"/>
                <a:cs typeface="Arial Unicode MS" pitchFamily="34" charset="-128"/>
              </a:rPr>
              <a:t> Ocean tide – FES 2014; </a:t>
            </a:r>
            <a:r>
              <a:rPr lang="fr-FR" sz="3000" dirty="0" err="1" smtClean="0">
                <a:latin typeface="Arial Unicode MS" pitchFamily="34" charset="-128"/>
                <a:ea typeface="Arial Unicode MS" pitchFamily="34" charset="-128"/>
                <a:cs typeface="Arial Unicode MS" pitchFamily="34" charset="-128"/>
              </a:rPr>
              <a:t>drastic</a:t>
            </a:r>
            <a:r>
              <a:rPr lang="fr-FR" sz="3000" dirty="0" smtClean="0">
                <a:latin typeface="Arial Unicode MS" pitchFamily="34" charset="-128"/>
                <a:ea typeface="Arial Unicode MS" pitchFamily="34" charset="-128"/>
                <a:cs typeface="Arial Unicode MS" pitchFamily="34" charset="-128"/>
              </a:rPr>
              <a:t> improvement </a:t>
            </a:r>
            <a:r>
              <a:rPr lang="fr-FR" sz="3000" dirty="0" err="1" smtClean="0">
                <a:latin typeface="Arial Unicode MS" pitchFamily="34" charset="-128"/>
                <a:ea typeface="Arial Unicode MS" pitchFamily="34" charset="-128"/>
                <a:cs typeface="Arial Unicode MS" pitchFamily="34" charset="-128"/>
              </a:rPr>
              <a:t>near</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coasts</a:t>
            </a:r>
            <a:r>
              <a:rPr lang="fr-FR" sz="3000" dirty="0" smtClean="0">
                <a:latin typeface="Arial Unicode MS" pitchFamily="34" charset="-128"/>
                <a:ea typeface="Arial Unicode MS" pitchFamily="34" charset="-128"/>
                <a:cs typeface="Arial Unicode MS" pitchFamily="34" charset="-128"/>
              </a:rPr>
              <a:t> and </a:t>
            </a:r>
            <a:r>
              <a:rPr lang="fr-FR" sz="3000" dirty="0" err="1" smtClean="0">
                <a:latin typeface="Arial Unicode MS" pitchFamily="34" charset="-128"/>
                <a:ea typeface="Arial Unicode MS" pitchFamily="34" charset="-128"/>
                <a:cs typeface="Arial Unicode MS" pitchFamily="34" charset="-128"/>
              </a:rPr>
              <a:t>high</a:t>
            </a:r>
            <a:r>
              <a:rPr lang="fr-FR" sz="3000" dirty="0" smtClean="0">
                <a:latin typeface="Arial Unicode MS" pitchFamily="34" charset="-128"/>
                <a:ea typeface="Arial Unicode MS" pitchFamily="34" charset="-128"/>
                <a:cs typeface="Arial Unicode MS" pitchFamily="34" charset="-128"/>
              </a:rPr>
              <a:t> latitudes</a:t>
            </a:r>
            <a:endParaRPr lang="en-US" sz="3000" dirty="0" smtClean="0">
              <a:latin typeface="Arial Unicode MS" pitchFamily="34" charset="-128"/>
              <a:ea typeface="Arial Unicode MS" pitchFamily="34" charset="-128"/>
              <a:cs typeface="Arial Unicode MS" pitchFamily="34" charset="-128"/>
            </a:endParaRPr>
          </a:p>
          <a:p>
            <a:pPr>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a:t>
            </a: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Monomission updates:</a:t>
            </a:r>
          </a:p>
          <a:p>
            <a:pPr lvl="1">
              <a:buFont typeface="Wingdings" pitchFamily="2" charset="2"/>
              <a:buChar char="ü"/>
            </a:pPr>
            <a:r>
              <a:rPr lang="en-US" sz="3000" dirty="0" smtClean="0">
                <a:latin typeface="Arial Unicode MS" pitchFamily="34" charset="-128"/>
                <a:ea typeface="Arial Unicode MS" pitchFamily="34" charset="-128"/>
                <a:cs typeface="Arial Unicode MS" pitchFamily="34" charset="-128"/>
              </a:rPr>
              <a:t> Orbit: POE-E  unless Envisat and H2; </a:t>
            </a:r>
            <a:r>
              <a:rPr lang="fr-FR" sz="3000" dirty="0" smtClean="0">
                <a:latin typeface="Arial Unicode MS" pitchFamily="34" charset="-128"/>
                <a:ea typeface="Arial Unicode MS" pitchFamily="34" charset="-128"/>
                <a:cs typeface="Arial Unicode MS" pitchFamily="34" charset="-128"/>
              </a:rPr>
              <a:t>large scale and long </a:t>
            </a:r>
            <a:r>
              <a:rPr lang="fr-FR" sz="3000" dirty="0" err="1" smtClean="0">
                <a:latin typeface="Arial Unicode MS" pitchFamily="34" charset="-128"/>
                <a:ea typeface="Arial Unicode MS" pitchFamily="34" charset="-128"/>
                <a:cs typeface="Arial Unicode MS" pitchFamily="34" charset="-128"/>
              </a:rPr>
              <a:t>term</a:t>
            </a:r>
            <a:r>
              <a:rPr lang="fr-FR" sz="3000" dirty="0" smtClean="0">
                <a:latin typeface="Arial Unicode MS" pitchFamily="34" charset="-128"/>
                <a:ea typeface="Arial Unicode MS" pitchFamily="34" charset="-128"/>
                <a:cs typeface="Arial Unicode MS" pitchFamily="34" charset="-128"/>
              </a:rPr>
              <a:t> impact</a:t>
            </a:r>
            <a:endParaRPr lang="en-US" sz="3000" dirty="0" smtClean="0">
              <a:latin typeface="Arial Unicode MS" pitchFamily="34" charset="-128"/>
              <a:ea typeface="Arial Unicode MS" pitchFamily="34" charset="-128"/>
              <a:cs typeface="Arial Unicode MS" pitchFamily="34" charset="-128"/>
            </a:endParaRPr>
          </a:p>
          <a:p>
            <a:pPr lvl="1">
              <a:buFont typeface="Wingdings" pitchFamily="2" charset="2"/>
              <a:buChar char="ü"/>
            </a:pPr>
            <a:r>
              <a:rPr lang="en-US" sz="3000" dirty="0" smtClean="0">
                <a:latin typeface="Arial Unicode MS" pitchFamily="34" charset="-128"/>
                <a:ea typeface="Arial Unicode MS" pitchFamily="34" charset="-128"/>
                <a:cs typeface="Arial Unicode MS" pitchFamily="34" charset="-128"/>
              </a:rPr>
              <a:t>  Wet tropospheric correction: GPD+ for TP/ERS1/ERS2,Envisat (next reproc.) Jason-1 (reproc.), Altika and Jason-2 (updated 5 parameters solutions), …</a:t>
            </a:r>
          </a:p>
          <a:p>
            <a:pPr lvl="1">
              <a:buFont typeface="Wingdings" pitchFamily="2" charset="2"/>
              <a:buChar char="ü"/>
            </a:pPr>
            <a:r>
              <a:rPr lang="en-US" sz="3000" dirty="0" smtClean="0">
                <a:latin typeface="Arial Unicode MS" pitchFamily="34" charset="-128"/>
                <a:ea typeface="Arial Unicode MS" pitchFamily="34" charset="-128"/>
                <a:cs typeface="Arial Unicode MS" pitchFamily="34" charset="-128"/>
              </a:rPr>
              <a:t> New filtering solution for altimeter ionospheric correction, if  available (SLOOP CNES project).</a:t>
            </a:r>
          </a:p>
        </p:txBody>
      </p:sp>
      <p:sp>
        <p:nvSpPr>
          <p:cNvPr id="74" name="ZoneTexte 73"/>
          <p:cNvSpPr txBox="1"/>
          <p:nvPr/>
        </p:nvSpPr>
        <p:spPr>
          <a:xfrm>
            <a:off x="142875" y="23612475"/>
            <a:ext cx="12763500" cy="962025"/>
          </a:xfrm>
          <a:prstGeom prst="rect">
            <a:avLst/>
          </a:prstGeom>
          <a:noFill/>
          <a:ln>
            <a:noFill/>
          </a:ln>
        </p:spPr>
        <p:txBody>
          <a:bodyPr vert="horz" wrap="square" lIns="180000" tIns="252000" rIns="180000" bIns="2520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smtClean="0">
                <a:latin typeface="+mj-lt"/>
                <a:ea typeface="Arial Unicode MS" pitchFamily="34" charset="-128"/>
                <a:cs typeface="Arial Unicode MS" pitchFamily="34" charset="-128"/>
              </a:rPr>
              <a:t>New algorithms for  ocean data selection</a:t>
            </a:r>
            <a:endParaRPr kumimoji="0" lang="en-US" sz="5400" b="1" i="0" u="none" strike="noStrike" kern="0" cap="none" spc="0" normalizeH="0" baseline="0" noProof="0" dirty="0">
              <a:ln>
                <a:noFill/>
              </a:ln>
              <a:effectLst/>
              <a:uLnTx/>
              <a:uFillTx/>
              <a:latin typeface="+mj-lt"/>
              <a:ea typeface="Arial Unicode MS" pitchFamily="34" charset="-128"/>
              <a:cs typeface="Arial Unicode MS" pitchFamily="34" charset="-128"/>
            </a:endParaRPr>
          </a:p>
        </p:txBody>
      </p:sp>
      <p:grpSp>
        <p:nvGrpSpPr>
          <p:cNvPr id="85" name="Groupe 84"/>
          <p:cNvGrpSpPr/>
          <p:nvPr/>
        </p:nvGrpSpPr>
        <p:grpSpPr>
          <a:xfrm>
            <a:off x="465833" y="29637157"/>
            <a:ext cx="5487292" cy="4944544"/>
            <a:chOff x="17183100" y="17583150"/>
            <a:chExt cx="4152900" cy="3958826"/>
          </a:xfrm>
        </p:grpSpPr>
        <p:pic>
          <p:nvPicPr>
            <p:cNvPr id="83" name="Image 82" descr="diff_pct_dataRejected_dataVaiid_AL_serie.png"/>
            <p:cNvPicPr>
              <a:picLocks noChangeAspect="1"/>
            </p:cNvPicPr>
            <p:nvPr/>
          </p:nvPicPr>
          <p:blipFill>
            <a:blip r:embed="rId8" cstate="print"/>
            <a:srcRect l="27620" r="25309" b="5433"/>
            <a:stretch>
              <a:fillRect/>
            </a:stretch>
          </p:blipFill>
          <p:spPr>
            <a:xfrm>
              <a:off x="17449800" y="17595775"/>
              <a:ext cx="3886200" cy="3946201"/>
            </a:xfrm>
            <a:prstGeom prst="rect">
              <a:avLst/>
            </a:prstGeom>
          </p:spPr>
        </p:pic>
        <p:pic>
          <p:nvPicPr>
            <p:cNvPr id="84" name="Image 83" descr="diff_pct_dataRejected_dataVaiid_AL_serie.png"/>
            <p:cNvPicPr>
              <a:picLocks noChangeAspect="1"/>
            </p:cNvPicPr>
            <p:nvPr/>
          </p:nvPicPr>
          <p:blipFill>
            <a:blip r:embed="rId8" cstate="print"/>
            <a:srcRect l="95232" r="795"/>
            <a:stretch>
              <a:fillRect/>
            </a:stretch>
          </p:blipFill>
          <p:spPr>
            <a:xfrm>
              <a:off x="17183100" y="17583150"/>
              <a:ext cx="381000" cy="3952876"/>
            </a:xfrm>
            <a:prstGeom prst="rect">
              <a:avLst/>
            </a:prstGeom>
          </p:spPr>
        </p:pic>
      </p:grpSp>
      <p:sp>
        <p:nvSpPr>
          <p:cNvPr id="86" name="ZoneTexte 85"/>
          <p:cNvSpPr txBox="1"/>
          <p:nvPr/>
        </p:nvSpPr>
        <p:spPr>
          <a:xfrm>
            <a:off x="800100" y="34023300"/>
            <a:ext cx="4724400" cy="646331"/>
          </a:xfrm>
          <a:prstGeom prst="rect">
            <a:avLst/>
          </a:prstGeom>
          <a:solidFill>
            <a:schemeClr val="bg2">
              <a:alpha val="69000"/>
            </a:schemeClr>
          </a:solidFill>
        </p:spPr>
        <p:txBody>
          <a:bodyPr wrap="square" rtlCol="0">
            <a:spAutoFit/>
          </a:bodyPr>
          <a:lstStyle/>
          <a:p>
            <a:pPr algn="ctr"/>
            <a:r>
              <a:rPr lang="fr-FR" sz="1800" b="1" dirty="0" smtClean="0">
                <a:solidFill>
                  <a:srgbClr val="0070C0"/>
                </a:solidFill>
              </a:rPr>
              <a:t>AL – </a:t>
            </a:r>
            <a:r>
              <a:rPr lang="fr-FR" sz="1800" b="1" dirty="0" err="1" smtClean="0">
                <a:solidFill>
                  <a:srgbClr val="0070C0"/>
                </a:solidFill>
              </a:rPr>
              <a:t>Comparison</a:t>
            </a:r>
            <a:r>
              <a:rPr lang="fr-FR" sz="1800" b="1" dirty="0" smtClean="0">
                <a:solidFill>
                  <a:srgbClr val="0070C0"/>
                </a:solidFill>
              </a:rPr>
              <a:t> with </a:t>
            </a:r>
          </a:p>
          <a:p>
            <a:pPr algn="ctr"/>
            <a:r>
              <a:rPr lang="fr-FR" sz="1800" b="1" dirty="0" smtClean="0">
                <a:solidFill>
                  <a:srgbClr val="0070C0"/>
                </a:solidFill>
              </a:rPr>
              <a:t>2014 </a:t>
            </a:r>
            <a:r>
              <a:rPr lang="fr-FR" sz="1800" b="1" dirty="0" err="1" smtClean="0">
                <a:solidFill>
                  <a:srgbClr val="0070C0"/>
                </a:solidFill>
              </a:rPr>
              <a:t>ice</a:t>
            </a:r>
            <a:r>
              <a:rPr lang="fr-FR" sz="1800" b="1" dirty="0" smtClean="0">
                <a:solidFill>
                  <a:srgbClr val="0070C0"/>
                </a:solidFill>
              </a:rPr>
              <a:t> data discrimination</a:t>
            </a:r>
            <a:endParaRPr lang="fr-FR" sz="1800" b="1" dirty="0">
              <a:solidFill>
                <a:srgbClr val="0070C0"/>
              </a:solidFill>
            </a:endParaRPr>
          </a:p>
        </p:txBody>
      </p:sp>
      <p:pic>
        <p:nvPicPr>
          <p:cNvPr id="87" name="Image 86" descr="05_OperSVG_var_dcote_etu-ref.png"/>
          <p:cNvPicPr>
            <a:picLocks noChangeAspect="1"/>
          </p:cNvPicPr>
          <p:nvPr/>
        </p:nvPicPr>
        <p:blipFill>
          <a:blip r:embed="rId9" cstate="print"/>
          <a:srcRect l="2881" t="2770" r="2490" b="4583"/>
          <a:stretch>
            <a:fillRect/>
          </a:stretch>
        </p:blipFill>
        <p:spPr>
          <a:xfrm>
            <a:off x="7296150" y="24774525"/>
            <a:ext cx="4835163" cy="3143605"/>
          </a:xfrm>
          <a:prstGeom prst="rect">
            <a:avLst/>
          </a:prstGeom>
        </p:spPr>
      </p:pic>
      <p:sp>
        <p:nvSpPr>
          <p:cNvPr id="88" name="Rectangle 87"/>
          <p:cNvSpPr/>
          <p:nvPr/>
        </p:nvSpPr>
        <p:spPr>
          <a:xfrm>
            <a:off x="457199" y="25089396"/>
            <a:ext cx="6715125" cy="2862322"/>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Optimized filtering solution near coasts: spurious SLA values impacted by coasts are identified and removed (fig. 4)</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Classical thresholds are enlarged : SWH, SLA</a:t>
            </a:r>
          </a:p>
        </p:txBody>
      </p:sp>
      <p:pic>
        <p:nvPicPr>
          <p:cNvPr id="89" name="Image 88" descr="global_bias_L2P_V1_altimetric_standards.png"/>
          <p:cNvPicPr>
            <a:picLocks noChangeAspect="1"/>
          </p:cNvPicPr>
          <p:nvPr/>
        </p:nvPicPr>
        <p:blipFill>
          <a:blip r:embed="rId10" cstate="print"/>
          <a:srcRect t="4971"/>
          <a:stretch>
            <a:fillRect/>
          </a:stretch>
        </p:blipFill>
        <p:spPr>
          <a:xfrm>
            <a:off x="662558" y="16802100"/>
            <a:ext cx="10576942" cy="6477000"/>
          </a:xfrm>
          <a:prstGeom prst="rect">
            <a:avLst/>
          </a:prstGeom>
        </p:spPr>
      </p:pic>
      <p:sp>
        <p:nvSpPr>
          <p:cNvPr id="90" name="ZoneTexte 89"/>
          <p:cNvSpPr txBox="1"/>
          <p:nvPr/>
        </p:nvSpPr>
        <p:spPr>
          <a:xfrm>
            <a:off x="914401" y="16323409"/>
            <a:ext cx="9058274" cy="523220"/>
          </a:xfrm>
          <a:prstGeom prst="rect">
            <a:avLst/>
          </a:prstGeom>
          <a:noFill/>
        </p:spPr>
        <p:txBody>
          <a:bodyPr wrap="square" rtlCol="0">
            <a:spAutoFit/>
          </a:bodyPr>
          <a:lstStyle/>
          <a:p>
            <a:pPr algn="ctr"/>
            <a:r>
              <a:rPr lang="fr-FR" sz="2800" b="1" dirty="0" smtClean="0">
                <a:solidFill>
                  <a:srgbClr val="0070C0"/>
                </a:solidFill>
              </a:rPr>
              <a:t>Altimetric standards  - Multimission – CMEMS 2018</a:t>
            </a:r>
            <a:endParaRPr lang="fr-FR" sz="3200" b="1" dirty="0">
              <a:solidFill>
                <a:srgbClr val="0070C0"/>
              </a:solidFill>
            </a:endParaRPr>
          </a:p>
        </p:txBody>
      </p:sp>
      <p:sp>
        <p:nvSpPr>
          <p:cNvPr id="98" name="Rectangle 97"/>
          <p:cNvSpPr/>
          <p:nvPr/>
        </p:nvSpPr>
        <p:spPr>
          <a:xfrm>
            <a:off x="12420600" y="25546050"/>
            <a:ext cx="17154526" cy="3323987"/>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Reduction of variance of SSH at crossovers comparing 2014 and 2018 reprocessing versions, which indicates an improvement </a:t>
            </a:r>
            <a:r>
              <a:rPr lang="en-US" sz="3000" dirty="0" err="1" smtClean="0">
                <a:latin typeface="Arial Unicode MS" pitchFamily="34" charset="-128"/>
                <a:ea typeface="Arial Unicode MS" pitchFamily="34" charset="-128"/>
                <a:cs typeface="Arial Unicode MS" pitchFamily="34" charset="-128"/>
              </a:rPr>
              <a:t>ot</a:t>
            </a:r>
            <a:r>
              <a:rPr lang="en-US" sz="3000" dirty="0" smtClean="0">
                <a:latin typeface="Arial Unicode MS" pitchFamily="34" charset="-128"/>
                <a:ea typeface="Arial Unicode MS" pitchFamily="34" charset="-128"/>
                <a:cs typeface="Arial Unicode MS" pitchFamily="34" charset="-128"/>
              </a:rPr>
              <a:t> the </a:t>
            </a:r>
            <a:r>
              <a:rPr lang="en-US" sz="3000" dirty="0" err="1" smtClean="0">
                <a:latin typeface="Arial Unicode MS" pitchFamily="34" charset="-128"/>
                <a:ea typeface="Arial Unicode MS" pitchFamily="34" charset="-128"/>
                <a:cs typeface="Arial Unicode MS" pitchFamily="34" charset="-128"/>
              </a:rPr>
              <a:t>asc</a:t>
            </a:r>
            <a:r>
              <a:rPr lang="en-US" sz="3000" dirty="0" smtClean="0">
                <a:latin typeface="Arial Unicode MS" pitchFamily="34" charset="-128"/>
                <a:ea typeface="Arial Unicode MS" pitchFamily="34" charset="-128"/>
                <a:cs typeface="Arial Unicode MS" pitchFamily="34" charset="-128"/>
              </a:rPr>
              <a:t>./dsc. consistency, for all the missions (fig. 6).</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Global increase of valid data number, near coasts, in high oceanic variability areas, in high waves areas; more consistent with the local sea state.</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Great impact of some altimetric standards update (ocean tide), and from mss update</a:t>
            </a:r>
            <a:r>
              <a:rPr lang="fr-FR" sz="3000" dirty="0" smtClean="0">
                <a:latin typeface="Arial Unicode MS" pitchFamily="34" charset="-128"/>
                <a:ea typeface="Arial Unicode MS" pitchFamily="34" charset="-128"/>
                <a:cs typeface="Arial Unicode MS" pitchFamily="34" charset="-128"/>
              </a:rPr>
              <a:t> (integration of Cryosat-2 information) (fig. 7)</a:t>
            </a:r>
            <a:endParaRPr lang="en-US" sz="3000" dirty="0" smtClean="0">
              <a:latin typeface="Arial Unicode MS" pitchFamily="34" charset="-128"/>
              <a:ea typeface="Arial Unicode MS" pitchFamily="34" charset="-128"/>
              <a:cs typeface="Arial Unicode MS" pitchFamily="34" charset="-128"/>
            </a:endParaRPr>
          </a:p>
          <a:p>
            <a:pPr algn="just">
              <a:buFont typeface="Wingdings" pitchFamily="2" charset="2"/>
              <a:buChar char="Ø"/>
            </a:pPr>
            <a:endParaRPr lang="en-US" sz="3000" dirty="0" smtClean="0">
              <a:latin typeface="Arial Unicode MS" pitchFamily="34" charset="-128"/>
              <a:ea typeface="Arial Unicode MS" pitchFamily="34" charset="-128"/>
              <a:cs typeface="Arial Unicode MS" pitchFamily="34" charset="-128"/>
            </a:endParaRPr>
          </a:p>
        </p:txBody>
      </p:sp>
      <p:pic>
        <p:nvPicPr>
          <p:cNvPr id="37" name="Image 36" descr="G2_E2_TP_mai2000_l2p.png"/>
          <p:cNvPicPr>
            <a:picLocks noChangeAspect="1"/>
          </p:cNvPicPr>
          <p:nvPr/>
        </p:nvPicPr>
        <p:blipFill>
          <a:blip r:embed="rId11" cstate="print">
            <a:lum/>
          </a:blip>
          <a:srcRect l="4326" t="20391" r="4326" b="23508"/>
          <a:stretch>
            <a:fillRect/>
          </a:stretch>
        </p:blipFill>
        <p:spPr>
          <a:xfrm>
            <a:off x="21931539" y="31763799"/>
            <a:ext cx="7405461" cy="2298247"/>
          </a:xfrm>
          <a:prstGeom prst="rect">
            <a:avLst/>
          </a:prstGeom>
        </p:spPr>
      </p:pic>
      <p:pic>
        <p:nvPicPr>
          <p:cNvPr id="36" name="Image 35" descr="G2_E2_TP_mai2000_oceano.png"/>
          <p:cNvPicPr>
            <a:picLocks noChangeAspect="1"/>
          </p:cNvPicPr>
          <p:nvPr/>
        </p:nvPicPr>
        <p:blipFill>
          <a:blip r:embed="rId12" cstate="print"/>
          <a:srcRect l="4326" t="20391" r="4326" b="23508"/>
          <a:stretch>
            <a:fillRect/>
          </a:stretch>
        </p:blipFill>
        <p:spPr>
          <a:xfrm>
            <a:off x="21278225" y="29067478"/>
            <a:ext cx="7413797" cy="2300834"/>
          </a:xfrm>
          <a:prstGeom prst="rect">
            <a:avLst/>
          </a:prstGeom>
        </p:spPr>
      </p:pic>
      <p:sp>
        <p:nvSpPr>
          <p:cNvPr id="107" name="Ellipse 106"/>
          <p:cNvSpPr/>
          <p:nvPr/>
        </p:nvSpPr>
        <p:spPr>
          <a:xfrm>
            <a:off x="26917650" y="29851350"/>
            <a:ext cx="1371600" cy="1181100"/>
          </a:xfrm>
          <a:prstGeom prst="ellipse">
            <a:avLst/>
          </a:prstGeom>
          <a:noFill/>
          <a:ln w="38100">
            <a:solidFill>
              <a:srgbClr val="831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Ellipse 110"/>
          <p:cNvSpPr/>
          <p:nvPr/>
        </p:nvSpPr>
        <p:spPr>
          <a:xfrm>
            <a:off x="27651075" y="32594550"/>
            <a:ext cx="1371600" cy="1181100"/>
          </a:xfrm>
          <a:prstGeom prst="ellipse">
            <a:avLst/>
          </a:prstGeom>
          <a:noFill/>
          <a:ln w="38100">
            <a:solidFill>
              <a:srgbClr val="831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Ellipse 116"/>
          <p:cNvSpPr/>
          <p:nvPr/>
        </p:nvSpPr>
        <p:spPr>
          <a:xfrm>
            <a:off x="25888950" y="30099000"/>
            <a:ext cx="304800" cy="333375"/>
          </a:xfrm>
          <a:prstGeom prst="ellipse">
            <a:avLst/>
          </a:prstGeom>
          <a:noFill/>
          <a:ln w="38100">
            <a:solidFill>
              <a:srgbClr val="831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p:cNvSpPr/>
          <p:nvPr/>
        </p:nvSpPr>
        <p:spPr>
          <a:xfrm>
            <a:off x="26555700" y="32794575"/>
            <a:ext cx="304800" cy="333375"/>
          </a:xfrm>
          <a:prstGeom prst="ellipse">
            <a:avLst/>
          </a:prstGeom>
          <a:noFill/>
          <a:ln w="38100">
            <a:solidFill>
              <a:srgbClr val="831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Ellipse 119"/>
          <p:cNvSpPr/>
          <p:nvPr/>
        </p:nvSpPr>
        <p:spPr>
          <a:xfrm>
            <a:off x="26050875" y="33175575"/>
            <a:ext cx="476250" cy="457200"/>
          </a:xfrm>
          <a:prstGeom prst="ellipse">
            <a:avLst/>
          </a:prstGeom>
          <a:noFill/>
          <a:ln w="38100">
            <a:solidFill>
              <a:srgbClr val="831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Ellipse 120"/>
          <p:cNvSpPr/>
          <p:nvPr/>
        </p:nvSpPr>
        <p:spPr>
          <a:xfrm>
            <a:off x="25469850" y="30499050"/>
            <a:ext cx="476250" cy="457200"/>
          </a:xfrm>
          <a:prstGeom prst="ellipse">
            <a:avLst/>
          </a:prstGeom>
          <a:noFill/>
          <a:ln w="38100">
            <a:solidFill>
              <a:srgbClr val="831E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ZoneTexte 122"/>
          <p:cNvSpPr txBox="1"/>
          <p:nvPr/>
        </p:nvSpPr>
        <p:spPr>
          <a:xfrm>
            <a:off x="314325" y="34947225"/>
            <a:ext cx="4429125" cy="1200150"/>
          </a:xfrm>
          <a:prstGeom prst="rect">
            <a:avLst/>
          </a:prstGeom>
          <a:noFill/>
          <a:ln>
            <a:noFill/>
          </a:ln>
        </p:spPr>
        <p:txBody>
          <a:bodyPr vert="horz" wrap="square" lIns="180000" tIns="252000" rIns="180000" bIns="252000" rtlCol="0" anchor="t"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5400" b="1" kern="0" dirty="0" smtClean="0">
                <a:latin typeface="+mj-lt"/>
                <a:ea typeface="Arial Unicode MS" pitchFamily="34" charset="-128"/>
                <a:cs typeface="Arial Unicode MS" pitchFamily="34" charset="-128"/>
              </a:rPr>
              <a:t>Conclusion</a:t>
            </a:r>
            <a:endParaRPr kumimoji="0" lang="en-US" sz="5400" b="1" i="0" u="none" strike="noStrike" kern="0" cap="none" spc="0" normalizeH="0" baseline="0" noProof="0" dirty="0">
              <a:ln>
                <a:noFill/>
              </a:ln>
              <a:effectLst/>
              <a:uLnTx/>
              <a:uFillTx/>
              <a:latin typeface="+mj-lt"/>
              <a:ea typeface="Arial Unicode MS" pitchFamily="34" charset="-128"/>
              <a:cs typeface="Arial Unicode MS" pitchFamily="34" charset="-128"/>
            </a:endParaRPr>
          </a:p>
        </p:txBody>
      </p:sp>
      <p:sp>
        <p:nvSpPr>
          <p:cNvPr id="124" name="Rectangle 123"/>
          <p:cNvSpPr/>
          <p:nvPr/>
        </p:nvSpPr>
        <p:spPr>
          <a:xfrm>
            <a:off x="428626" y="36175950"/>
            <a:ext cx="29432250" cy="5170646"/>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A </a:t>
            </a:r>
            <a:r>
              <a:rPr lang="fr-FR" sz="3000" dirty="0" smtClean="0">
                <a:latin typeface="Arial Unicode MS" pitchFamily="34" charset="-128"/>
                <a:ea typeface="Arial Unicode MS" pitchFamily="34" charset="-128"/>
                <a:cs typeface="Arial Unicode MS" pitchFamily="34" charset="-128"/>
              </a:rPr>
              <a:t>10 missions </a:t>
            </a:r>
            <a:r>
              <a:rPr lang="fr-FR" sz="3000" dirty="0" err="1" smtClean="0">
                <a:latin typeface="Arial Unicode MS" pitchFamily="34" charset="-128"/>
                <a:ea typeface="Arial Unicode MS" pitchFamily="34" charset="-128"/>
                <a:cs typeface="Arial Unicode MS" pitchFamily="34" charset="-128"/>
              </a:rPr>
              <a:t>homogenized</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database</a:t>
            </a:r>
            <a:r>
              <a:rPr lang="fr-FR" sz="3000" dirty="0" smtClean="0">
                <a:latin typeface="Arial Unicode MS" pitchFamily="34" charset="-128"/>
                <a:ea typeface="Arial Unicode MS" pitchFamily="34" charset="-128"/>
                <a:cs typeface="Arial Unicode MS" pitchFamily="34" charset="-128"/>
              </a:rPr>
              <a:t> is </a:t>
            </a:r>
            <a:r>
              <a:rPr lang="fr-FR" sz="3000" dirty="0" err="1" smtClean="0">
                <a:latin typeface="Arial Unicode MS" pitchFamily="34" charset="-128"/>
                <a:ea typeface="Arial Unicode MS" pitchFamily="34" charset="-128"/>
                <a:cs typeface="Arial Unicode MS" pitchFamily="34" charset="-128"/>
              </a:rPr>
              <a:t>now</a:t>
            </a:r>
            <a:r>
              <a:rPr lang="fr-FR" sz="3000" dirty="0" smtClean="0">
                <a:latin typeface="Arial Unicode MS" pitchFamily="34" charset="-128"/>
                <a:ea typeface="Arial Unicode MS" pitchFamily="34" charset="-128"/>
                <a:cs typeface="Arial Unicode MS" pitchFamily="34" charset="-128"/>
              </a:rPr>
              <a:t> available for CMEMS reprocessing campaign; </a:t>
            </a:r>
            <a:r>
              <a:rPr lang="fr-FR" sz="3000" dirty="0" err="1" smtClean="0">
                <a:latin typeface="Arial Unicode MS" pitchFamily="34" charset="-128"/>
                <a:ea typeface="Arial Unicode MS" pitchFamily="34" charset="-128"/>
                <a:cs typeface="Arial Unicode MS" pitchFamily="34" charset="-128"/>
              </a:rPr>
              <a:t>historical</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database</a:t>
            </a:r>
            <a:r>
              <a:rPr lang="fr-FR" sz="3000" dirty="0" smtClean="0">
                <a:latin typeface="Arial Unicode MS" pitchFamily="34" charset="-128"/>
                <a:ea typeface="Arial Unicode MS" pitchFamily="34" charset="-128"/>
                <a:cs typeface="Arial Unicode MS" pitchFamily="34" charset="-128"/>
              </a:rPr>
              <a:t> (2014) is </a:t>
            </a:r>
            <a:r>
              <a:rPr lang="fr-FR" sz="3000" dirty="0" err="1" smtClean="0">
                <a:latin typeface="Arial Unicode MS" pitchFamily="34" charset="-128"/>
                <a:ea typeface="Arial Unicode MS" pitchFamily="34" charset="-128"/>
                <a:cs typeface="Arial Unicode MS" pitchFamily="34" charset="-128"/>
              </a:rPr>
              <a:t>still</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maintained</a:t>
            </a:r>
            <a:r>
              <a:rPr lang="fr-FR" sz="3000" dirty="0" smtClean="0">
                <a:latin typeface="Arial Unicode MS" pitchFamily="34" charset="-128"/>
                <a:ea typeface="Arial Unicode MS" pitchFamily="34" charset="-128"/>
                <a:cs typeface="Arial Unicode MS" pitchFamily="34" charset="-128"/>
              </a:rPr>
              <a:t>. Up to 2018, the </a:t>
            </a:r>
            <a:r>
              <a:rPr lang="fr-FR" sz="3000" dirty="0" err="1" smtClean="0">
                <a:latin typeface="Arial Unicode MS" pitchFamily="34" charset="-128"/>
                <a:ea typeface="Arial Unicode MS" pitchFamily="34" charset="-128"/>
                <a:cs typeface="Arial Unicode MS" pitchFamily="34" charset="-128"/>
              </a:rPr>
              <a:t>two</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databases</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will</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regularly</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be</a:t>
            </a:r>
            <a:r>
              <a:rPr lang="fr-FR" sz="3000" dirty="0" smtClean="0">
                <a:latin typeface="Arial Unicode MS" pitchFamily="34" charset="-128"/>
                <a:ea typeface="Arial Unicode MS" pitchFamily="34" charset="-128"/>
                <a:cs typeface="Arial Unicode MS" pitchFamily="34" charset="-128"/>
              </a:rPr>
              <a:t> </a:t>
            </a:r>
            <a:r>
              <a:rPr lang="fr-FR" sz="3000" dirty="0" err="1" smtClean="0">
                <a:latin typeface="Arial Unicode MS" pitchFamily="34" charset="-128"/>
                <a:ea typeface="Arial Unicode MS" pitchFamily="34" charset="-128"/>
                <a:cs typeface="Arial Unicode MS" pitchFamily="34" charset="-128"/>
              </a:rPr>
              <a:t>updated</a:t>
            </a:r>
            <a:r>
              <a:rPr lang="fr-FR" sz="3000" dirty="0" smtClean="0">
                <a:latin typeface="Arial Unicode MS" pitchFamily="34" charset="-128"/>
                <a:ea typeface="Arial Unicode MS" pitchFamily="34" charset="-128"/>
                <a:cs typeface="Arial Unicode MS" pitchFamily="34" charset="-128"/>
              </a:rPr>
              <a:t> with available GDR data to  </a:t>
            </a:r>
            <a:r>
              <a:rPr lang="fr-FR" sz="3000" dirty="0" err="1" smtClean="0">
                <a:latin typeface="Arial Unicode MS" pitchFamily="34" charset="-128"/>
                <a:ea typeface="Arial Unicode MS" pitchFamily="34" charset="-128"/>
                <a:cs typeface="Arial Unicode MS" pitchFamily="34" charset="-128"/>
              </a:rPr>
              <a:t>complete</a:t>
            </a:r>
            <a:r>
              <a:rPr lang="fr-FR" sz="3000" dirty="0" smtClean="0">
                <a:latin typeface="Arial Unicode MS" pitchFamily="34" charset="-128"/>
                <a:ea typeface="Arial Unicode MS" pitchFamily="34" charset="-128"/>
                <a:cs typeface="Arial Unicode MS" pitchFamily="34" charset="-128"/>
              </a:rPr>
              <a:t> the </a:t>
            </a:r>
            <a:r>
              <a:rPr lang="fr-FR" sz="3000" dirty="0" err="1" smtClean="0">
                <a:latin typeface="Arial Unicode MS" pitchFamily="34" charset="-128"/>
                <a:ea typeface="Arial Unicode MS" pitchFamily="34" charset="-128"/>
                <a:cs typeface="Arial Unicode MS" pitchFamily="34" charset="-128"/>
              </a:rPr>
              <a:t>series</a:t>
            </a:r>
            <a:r>
              <a:rPr lang="fr-FR" sz="3000" dirty="0" smtClean="0">
                <a:latin typeface="Arial Unicode MS" pitchFamily="34" charset="-128"/>
                <a:ea typeface="Arial Unicode MS" pitchFamily="34" charset="-128"/>
                <a:cs typeface="Arial Unicode MS" pitchFamily="34" charset="-128"/>
              </a:rPr>
              <a:t>.</a:t>
            </a:r>
            <a:endParaRPr lang="en-US" sz="3000" dirty="0" smtClean="0">
              <a:latin typeface="Arial Unicode MS" pitchFamily="34" charset="-128"/>
              <a:ea typeface="Arial Unicode MS" pitchFamily="34" charset="-128"/>
              <a:cs typeface="Arial Unicode MS" pitchFamily="34" charset="-128"/>
            </a:endParaRP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Great improvements due to updated altimetric standards are now effective. Combined with refined solutions for ocean data selection, consistency of Sea Level Anomaly will be clearly improved in global, for high latitudes and near coasts too.</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Performances at crossovers are improved for all the missions and in global too. Even for old missions, great improvements can be obtained, which is encouraging to maintain and to update historical databases. This enable us to take better advantage of this important altimetric knowledge source.</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database will be used for 2018 CMEMS reprocessing campaign.</a:t>
            </a:r>
          </a:p>
          <a:p>
            <a:pPr algn="just">
              <a:buFont typeface="Wingdings" pitchFamily="2" charset="2"/>
              <a:buChar char="Ø"/>
            </a:pPr>
            <a:endParaRPr lang="en-US" sz="3000" dirty="0" smtClean="0">
              <a:latin typeface="Arial Unicode MS" pitchFamily="34" charset="-128"/>
              <a:ea typeface="Arial Unicode MS" pitchFamily="34" charset="-128"/>
              <a:cs typeface="Arial Unicode MS" pitchFamily="34" charset="-128"/>
            </a:endParaRP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current products is available on AVISO and ODES web sites (2014 update).</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reprocessed products will be available in 2018...</a:t>
            </a:r>
          </a:p>
          <a:p>
            <a:pPr algn="just"/>
            <a:endParaRPr lang="en-US" sz="3000" dirty="0" smtClean="0">
              <a:latin typeface="Arial Unicode MS" pitchFamily="34" charset="-128"/>
              <a:ea typeface="Arial Unicode MS" pitchFamily="34" charset="-128"/>
              <a:cs typeface="Arial Unicode MS" pitchFamily="34" charset="-128"/>
            </a:endParaRPr>
          </a:p>
        </p:txBody>
      </p:sp>
      <p:sp>
        <p:nvSpPr>
          <p:cNvPr id="128" name="Rectangle 127"/>
          <p:cNvSpPr/>
          <p:nvPr/>
        </p:nvSpPr>
        <p:spPr>
          <a:xfrm>
            <a:off x="6029324" y="29527500"/>
            <a:ext cx="5943601" cy="4708981"/>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Optimization of ice data detection: combination of radiometer information with OSI SAF ice concentration information =&gt; </a:t>
            </a:r>
            <a:r>
              <a:rPr lang="en-US" sz="3000" dirty="0" smtClean="0">
                <a:solidFill>
                  <a:schemeClr val="accent6">
                    <a:lumMod val="75000"/>
                  </a:schemeClr>
                </a:solidFill>
                <a:latin typeface="Arial Unicode MS" pitchFamily="34" charset="-128"/>
                <a:ea typeface="Arial Unicode MS" pitchFamily="34" charset="-128"/>
                <a:cs typeface="Arial Unicode MS" pitchFamily="34" charset="-128"/>
              </a:rPr>
              <a:t>more data detected as ice</a:t>
            </a:r>
            <a:r>
              <a:rPr lang="en-US" sz="3000" dirty="0" smtClean="0">
                <a:solidFill>
                  <a:srgbClr val="C49500"/>
                </a:solidFill>
                <a:latin typeface="Arial Unicode MS" pitchFamily="34" charset="-128"/>
                <a:ea typeface="Arial Unicode MS" pitchFamily="34" charset="-128"/>
                <a:cs typeface="Arial Unicode MS" pitchFamily="34" charset="-128"/>
              </a:rPr>
              <a:t> </a:t>
            </a:r>
            <a:r>
              <a:rPr lang="en-US" sz="3000" dirty="0" smtClean="0">
                <a:latin typeface="Arial Unicode MS" pitchFamily="34" charset="-128"/>
                <a:ea typeface="Arial Unicode MS" pitchFamily="34" charset="-128"/>
                <a:cs typeface="Arial Unicode MS" pitchFamily="34" charset="-128"/>
              </a:rPr>
              <a:t>at high latitudes, more realistic</a:t>
            </a:r>
          </a:p>
          <a:p>
            <a:pPr algn="just">
              <a:buFont typeface="Wingdings" pitchFamily="2" charset="2"/>
              <a:buChar char="Ø"/>
            </a:pPr>
            <a:r>
              <a:rPr lang="en-US" sz="3000" smtClean="0">
                <a:latin typeface="Arial Unicode MS" pitchFamily="34" charset="-128"/>
                <a:ea typeface="Arial Unicode MS" pitchFamily="34" charset="-128"/>
                <a:cs typeface="Arial Unicode MS" pitchFamily="34" charset="-128"/>
              </a:rPr>
              <a:t> High SWH </a:t>
            </a:r>
            <a:r>
              <a:rPr lang="en-US" sz="3000" dirty="0" smtClean="0">
                <a:latin typeface="Arial Unicode MS" pitchFamily="34" charset="-128"/>
                <a:ea typeface="Arial Unicode MS" pitchFamily="34" charset="-128"/>
                <a:cs typeface="Arial Unicode MS" pitchFamily="34" charset="-128"/>
              </a:rPr>
              <a:t>areas are better considered and </a:t>
            </a:r>
            <a:r>
              <a:rPr lang="en-US" sz="3000" dirty="0" smtClean="0">
                <a:solidFill>
                  <a:srgbClr val="0070C0"/>
                </a:solidFill>
                <a:latin typeface="Arial Unicode MS" pitchFamily="34" charset="-128"/>
                <a:ea typeface="Arial Unicode MS" pitchFamily="34" charset="-128"/>
                <a:cs typeface="Arial Unicode MS" pitchFamily="34" charset="-128"/>
              </a:rPr>
              <a:t>valid dataset is extended</a:t>
            </a:r>
          </a:p>
          <a:p>
            <a:pPr algn="just"/>
            <a:r>
              <a:rPr lang="en-US" sz="3000" dirty="0" smtClean="0">
                <a:latin typeface="Arial Unicode MS" pitchFamily="34" charset="-128"/>
                <a:ea typeface="Arial Unicode MS" pitchFamily="34" charset="-128"/>
                <a:cs typeface="Arial Unicode MS" pitchFamily="34" charset="-128"/>
              </a:rPr>
              <a:t> (fig. 5)</a:t>
            </a:r>
          </a:p>
        </p:txBody>
      </p:sp>
      <p:sp>
        <p:nvSpPr>
          <p:cNvPr id="133" name="Pensées 132"/>
          <p:cNvSpPr/>
          <p:nvPr/>
        </p:nvSpPr>
        <p:spPr>
          <a:xfrm>
            <a:off x="18888076" y="0"/>
            <a:ext cx="11391900" cy="5295900"/>
          </a:xfrm>
          <a:prstGeom prst="cloudCallout">
            <a:avLst>
              <a:gd name="adj1" fmla="val -52880"/>
              <a:gd name="adj2" fmla="val 62908"/>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b="1" dirty="0" smtClean="0">
                <a:solidFill>
                  <a:schemeClr val="tx2">
                    <a:lumMod val="75000"/>
                  </a:schemeClr>
                </a:solidFill>
              </a:rPr>
              <a:t>               Use L2P data!!</a:t>
            </a:r>
            <a:endParaRPr lang="fr-FR" sz="4800" b="1" cap="all" dirty="0" smtClean="0">
              <a:ln w="0"/>
              <a:solidFill>
                <a:schemeClr val="tx2">
                  <a:lumMod val="75000"/>
                </a:schemeClr>
              </a:solidFill>
              <a:effectLst>
                <a:reflection blurRad="12700" stA="50000" endPos="50000" dist="5000" dir="5400000" sy="-100000" rotWithShape="0"/>
              </a:effectLst>
            </a:endParaRPr>
          </a:p>
          <a:p>
            <a:r>
              <a:rPr lang="fr-FR" sz="3600" b="1" cap="all" dirty="0" smtClean="0">
                <a:ln w="0"/>
                <a:solidFill>
                  <a:schemeClr val="tx1"/>
                </a:solidFill>
                <a:effectLst>
                  <a:reflection blurRad="12700" stA="50000" endPos="50000" dist="5000" dir="5400000" sy="-100000" rotWithShape="0"/>
                </a:effectLst>
              </a:rPr>
              <a:t>via Aviso:</a:t>
            </a:r>
          </a:p>
          <a:p>
            <a:pPr algn="ctr"/>
            <a:r>
              <a:rPr lang="fr-FR" sz="3200" spc="50" dirty="0" smtClean="0">
                <a:ln w="13500">
                  <a:solidFill>
                    <a:schemeClr val="accent1">
                      <a:shade val="2500"/>
                      <a:alpha val="6500"/>
                    </a:schemeClr>
                  </a:solidFill>
                  <a:prstDash val="solid"/>
                </a:ln>
                <a:solidFill>
                  <a:srgbClr val="0070C0"/>
                </a:solidFill>
                <a:effectLst>
                  <a:innerShdw blurRad="50900" dist="38500" dir="13500000">
                    <a:srgbClr val="000000">
                      <a:alpha val="60000"/>
                    </a:srgbClr>
                  </a:innerShdw>
                </a:effectLst>
                <a:latin typeface="Aharoni" pitchFamily="2" charset="-79"/>
                <a:cs typeface="Aharoni" pitchFamily="2" charset="-79"/>
              </a:rPr>
              <a:t>http://www.aviso.altimetry.fr/en/data/products/sea-surface-height-products/global/corssh.html</a:t>
            </a:r>
          </a:p>
          <a:p>
            <a:r>
              <a:rPr lang="fr-FR" sz="3600" b="1" cap="all" dirty="0" smtClean="0">
                <a:ln w="0"/>
                <a:solidFill>
                  <a:schemeClr val="tx1"/>
                </a:solidFill>
                <a:effectLst>
                  <a:reflection blurRad="12700" stA="50000" endPos="50000" dist="5000" dir="5400000" sy="-100000" rotWithShape="0"/>
                </a:effectLst>
              </a:rPr>
              <a:t>Via ODES</a:t>
            </a:r>
            <a:r>
              <a:rPr lang="fr-FR" sz="3200" b="1" cap="all" dirty="0" smtClean="0">
                <a:ln w="0"/>
                <a:solidFill>
                  <a:schemeClr val="tx1"/>
                </a:solidFill>
                <a:effectLst>
                  <a:reflection blurRad="12700" stA="50000" endPos="50000" dist="5000" dir="5400000" sy="-100000" rotWithShape="0"/>
                </a:effectLst>
              </a:rPr>
              <a:t>:</a:t>
            </a:r>
            <a:r>
              <a:rPr lang="fr-FR" sz="2400" b="1" cap="all" dirty="0" smtClean="0">
                <a:ln w="0"/>
                <a:solidFill>
                  <a:schemeClr val="tx1"/>
                </a:solidFill>
              </a:rPr>
              <a:t> </a:t>
            </a:r>
            <a:r>
              <a:rPr lang="fr-FR" sz="3200" spc="50" dirty="0" smtClean="0">
                <a:ln w="13500">
                  <a:solidFill>
                    <a:schemeClr val="accent1">
                      <a:shade val="2500"/>
                      <a:alpha val="6500"/>
                    </a:schemeClr>
                  </a:solidFill>
                  <a:prstDash val="solid"/>
                </a:ln>
                <a:solidFill>
                  <a:srgbClr val="0070C0"/>
                </a:solidFill>
                <a:effectLst>
                  <a:innerShdw blurRad="50900" dist="38500" dir="13500000">
                    <a:srgbClr val="000000">
                      <a:alpha val="60000"/>
                    </a:srgbClr>
                  </a:innerShdw>
                </a:effectLst>
                <a:latin typeface="Aharoni" pitchFamily="2" charset="-79"/>
                <a:cs typeface="Aharoni" pitchFamily="2" charset="-79"/>
              </a:rPr>
              <a:t>http://odes.altimetry.cnes.fr</a:t>
            </a:r>
          </a:p>
          <a:p>
            <a:pPr algn="ctr"/>
            <a:endParaRPr lang="fr-FR" sz="2400" b="1" dirty="0">
              <a:solidFill>
                <a:schemeClr val="tx1"/>
              </a:solidFill>
            </a:endParaRPr>
          </a:p>
        </p:txBody>
      </p:sp>
      <p:sp>
        <p:nvSpPr>
          <p:cNvPr id="134" name="Rectangle 133"/>
          <p:cNvSpPr/>
          <p:nvPr/>
        </p:nvSpPr>
        <p:spPr>
          <a:xfrm>
            <a:off x="457200" y="27928680"/>
            <a:ext cx="11887200" cy="1477328"/>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Standard deviation of range is considered as a function of SWH: valid SLA data consideration is refined in high oceanic variability areas. </a:t>
            </a:r>
          </a:p>
        </p:txBody>
      </p:sp>
      <p:sp>
        <p:nvSpPr>
          <p:cNvPr id="78" name="ZoneTexte 77"/>
          <p:cNvSpPr txBox="1"/>
          <p:nvPr/>
        </p:nvSpPr>
        <p:spPr>
          <a:xfrm>
            <a:off x="15468600" y="39357300"/>
            <a:ext cx="14106525" cy="1477328"/>
          </a:xfrm>
          <a:prstGeom prst="rect">
            <a:avLst/>
          </a:prstGeom>
          <a:solidFill>
            <a:schemeClr val="bg2">
              <a:alpha val="0"/>
            </a:schemeClr>
          </a:solidFill>
          <a:ln w="38100">
            <a:solidFill>
              <a:schemeClr val="tx2"/>
            </a:solidFill>
          </a:ln>
        </p:spPr>
        <p:txBody>
          <a:bodyPr wrap="square" rtlCol="0">
            <a:spAutoFit/>
          </a:bodyPr>
          <a:lstStyle/>
          <a:p>
            <a:pPr indent="360363" algn="just"/>
            <a:r>
              <a:rPr lang="en-US" sz="3000" dirty="0" smtClean="0">
                <a:latin typeface="Arial Unicode MS" pitchFamily="34" charset="-128"/>
                <a:ea typeface="Arial Unicode MS" pitchFamily="34" charset="-128"/>
                <a:cs typeface="Arial Unicode MS" pitchFamily="34" charset="-128"/>
              </a:rPr>
              <a:t>Reference:</a:t>
            </a:r>
          </a:p>
          <a:p>
            <a:pPr indent="360363" algn="just"/>
            <a:r>
              <a:rPr lang="en-US" sz="3000" dirty="0" smtClean="0">
                <a:latin typeface="Arial Unicode MS" pitchFamily="34" charset="-128"/>
                <a:ea typeface="Arial Unicode MS" pitchFamily="34" charset="-128"/>
                <a:cs typeface="Arial Unicode MS" pitchFamily="34" charset="-128"/>
              </a:rPr>
              <a:t>M. Guibbaud, A. Ollivier, Y. </a:t>
            </a:r>
            <a:r>
              <a:rPr lang="en-US" sz="3000" dirty="0" err="1" smtClean="0">
                <a:latin typeface="Arial Unicode MS" pitchFamily="34" charset="-128"/>
                <a:ea typeface="Arial Unicode MS" pitchFamily="34" charset="-128"/>
                <a:cs typeface="Arial Unicode MS" pitchFamily="34" charset="-128"/>
              </a:rPr>
              <a:t>Faugere</a:t>
            </a:r>
            <a:r>
              <a:rPr lang="en-US" sz="3000" dirty="0" smtClean="0">
                <a:latin typeface="Arial Unicode MS" pitchFamily="34" charset="-128"/>
                <a:ea typeface="Arial Unicode MS" pitchFamily="34" charset="-128"/>
                <a:cs typeface="Arial Unicode MS" pitchFamily="34" charset="-128"/>
              </a:rPr>
              <a:t>, </a:t>
            </a:r>
            <a:r>
              <a:rPr lang="hr-HR" sz="3000" dirty="0" smtClean="0"/>
              <a:t>Jean-Damien Desjonqueres</a:t>
            </a:r>
            <a:r>
              <a:rPr lang="en-US" sz="3000" dirty="0" smtClean="0">
                <a:latin typeface="Arial Unicode MS" pitchFamily="34" charset="-128"/>
                <a:ea typeface="Arial Unicode MS" pitchFamily="34" charset="-128"/>
                <a:cs typeface="Arial Unicode MS" pitchFamily="34" charset="-128"/>
              </a:rPr>
              <a:t>, </a:t>
            </a:r>
            <a:r>
              <a:rPr lang="en-US" sz="3000" dirty="0" smtClean="0"/>
              <a:t>Getting ready for CMEMS 2018 reprocessing</a:t>
            </a:r>
            <a:r>
              <a:rPr lang="en-US" sz="3000" dirty="0" smtClean="0">
                <a:latin typeface="Arial Unicode MS" pitchFamily="34" charset="-128"/>
                <a:ea typeface="Arial Unicode MS" pitchFamily="34" charset="-128"/>
                <a:cs typeface="Arial Unicode MS" pitchFamily="34" charset="-128"/>
              </a:rPr>
              <a:t> ,</a:t>
            </a:r>
            <a:r>
              <a:rPr lang="en-US" sz="3000" i="1" dirty="0" smtClean="0">
                <a:latin typeface="Arial Unicode MS" pitchFamily="34" charset="-128"/>
                <a:ea typeface="Arial Unicode MS" pitchFamily="34" charset="-128"/>
                <a:cs typeface="Arial Unicode MS" pitchFamily="34" charset="-128"/>
              </a:rPr>
              <a:t>in preparation</a:t>
            </a:r>
            <a:endParaRPr lang="en-US" sz="3000" dirty="0" smtClean="0">
              <a:latin typeface="Arial Unicode MS" pitchFamily="34" charset="-128"/>
              <a:ea typeface="Arial Unicode MS" pitchFamily="34" charset="-128"/>
              <a:cs typeface="Arial Unicode MS" pitchFamily="34" charset="-128"/>
            </a:endParaRPr>
          </a:p>
        </p:txBody>
      </p:sp>
      <p:pic>
        <p:nvPicPr>
          <p:cNvPr id="136" name="Image 135" descr="2018_EN_J1_J2.png"/>
          <p:cNvPicPr>
            <a:picLocks noChangeAspect="1"/>
          </p:cNvPicPr>
          <p:nvPr/>
        </p:nvPicPr>
        <p:blipFill>
          <a:blip r:embed="rId6" cstate="print"/>
          <a:srcRect l="94959" t="5002"/>
          <a:stretch>
            <a:fillRect/>
          </a:stretch>
        </p:blipFill>
        <p:spPr>
          <a:xfrm>
            <a:off x="514350" y="8531167"/>
            <a:ext cx="763120" cy="5612207"/>
          </a:xfrm>
          <a:prstGeom prst="rect">
            <a:avLst/>
          </a:prstGeom>
        </p:spPr>
      </p:pic>
      <p:pic>
        <p:nvPicPr>
          <p:cNvPr id="137" name="Image 136" descr="2014_EN_J1_J2.png"/>
          <p:cNvPicPr>
            <a:picLocks noChangeAspect="1"/>
          </p:cNvPicPr>
          <p:nvPr/>
        </p:nvPicPr>
        <p:blipFill>
          <a:blip r:embed="rId13" cstate="print"/>
          <a:srcRect l="27866" r="24661" b="5379"/>
          <a:stretch>
            <a:fillRect/>
          </a:stretch>
        </p:blipFill>
        <p:spPr>
          <a:xfrm>
            <a:off x="1266179" y="8382001"/>
            <a:ext cx="4703510" cy="4571999"/>
          </a:xfrm>
          <a:prstGeom prst="rect">
            <a:avLst/>
          </a:prstGeom>
        </p:spPr>
      </p:pic>
      <p:sp>
        <p:nvSpPr>
          <p:cNvPr id="139" name="ZoneTexte 138"/>
          <p:cNvSpPr txBox="1"/>
          <p:nvPr/>
        </p:nvSpPr>
        <p:spPr>
          <a:xfrm rot="18838336">
            <a:off x="-67312" y="8559111"/>
            <a:ext cx="3112705" cy="923330"/>
          </a:xfrm>
          <a:prstGeom prst="rect">
            <a:avLst/>
          </a:prstGeom>
          <a:noFill/>
        </p:spPr>
        <p:txBody>
          <a:bodyPr wrap="square" rtlCol="0">
            <a:spAutoFit/>
          </a:bodyPr>
          <a:lstStyle/>
          <a:p>
            <a:pPr algn="ctr"/>
            <a:r>
              <a:rPr lang="fr-FR" sz="5400" b="1" dirty="0" smtClean="0">
                <a:solidFill>
                  <a:srgbClr val="0070C0"/>
                </a:solidFill>
              </a:rPr>
              <a:t>2014</a:t>
            </a:r>
            <a:endParaRPr lang="fr-FR" sz="6000" b="1" dirty="0">
              <a:solidFill>
                <a:srgbClr val="0070C0"/>
              </a:solidFill>
            </a:endParaRPr>
          </a:p>
        </p:txBody>
      </p:sp>
      <p:pic>
        <p:nvPicPr>
          <p:cNvPr id="142" name="Image 141" descr="OperSVG_SL2_Multimission_sansLegende.png"/>
          <p:cNvPicPr>
            <a:picLocks noChangeAspect="1"/>
          </p:cNvPicPr>
          <p:nvPr/>
        </p:nvPicPr>
        <p:blipFill>
          <a:blip r:embed="rId14" cstate="print"/>
          <a:srcRect l="9908" t="3358" r="1904" b="8995"/>
          <a:stretch>
            <a:fillRect/>
          </a:stretch>
        </p:blipFill>
        <p:spPr>
          <a:xfrm>
            <a:off x="12639675" y="28784550"/>
            <a:ext cx="8486072" cy="5600700"/>
          </a:xfrm>
          <a:prstGeom prst="rect">
            <a:avLst/>
          </a:prstGeom>
        </p:spPr>
      </p:pic>
      <p:sp>
        <p:nvSpPr>
          <p:cNvPr id="140" name="Rectangle 139"/>
          <p:cNvSpPr/>
          <p:nvPr/>
        </p:nvSpPr>
        <p:spPr>
          <a:xfrm>
            <a:off x="12230100" y="8236338"/>
            <a:ext cx="6143625" cy="5632311"/>
          </a:xfrm>
          <a:prstGeom prst="rect">
            <a:avLst/>
          </a:prstGeom>
        </p:spPr>
        <p:txBody>
          <a:bodyPr wrap="square">
            <a:spAutoFit/>
          </a:bodyPr>
          <a:lstStyle/>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database is available for 10 missions (fig. 2) and contains </a:t>
            </a: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an optimized estimation of Sea Level Anomaly</a:t>
            </a:r>
            <a:r>
              <a:rPr lang="en-US" sz="3000" dirty="0" smtClean="0">
                <a:latin typeface="Arial Unicode MS" pitchFamily="34" charset="-128"/>
                <a:ea typeface="Arial Unicode MS" pitchFamily="34" charset="-128"/>
                <a:cs typeface="Arial Unicode MS" pitchFamily="34" charset="-128"/>
              </a:rPr>
              <a:t> on the whole altimetric period, representing 70 years of cumulated data…</a:t>
            </a:r>
          </a:p>
          <a:p>
            <a:pPr algn="just">
              <a:buFont typeface="Wingdings" pitchFamily="2" charset="2"/>
              <a:buChar char="Ø"/>
            </a:pPr>
            <a:r>
              <a:rPr lang="en-US" sz="3000" dirty="0" smtClean="0">
                <a:latin typeface="Arial Unicode MS" pitchFamily="34" charset="-128"/>
                <a:ea typeface="Arial Unicode MS" pitchFamily="34" charset="-128"/>
                <a:cs typeface="Arial Unicode MS" pitchFamily="34" charset="-128"/>
              </a:rPr>
              <a:t> L2P database  is the </a:t>
            </a: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input</a:t>
            </a:r>
            <a:r>
              <a:rPr lang="en-US" sz="3000" dirty="0" smtClean="0">
                <a:latin typeface="Arial Unicode MS" pitchFamily="34" charset="-128"/>
                <a:ea typeface="Arial Unicode MS" pitchFamily="34" charset="-128"/>
                <a:cs typeface="Arial Unicode MS" pitchFamily="34" charset="-128"/>
              </a:rPr>
              <a:t> for CMEMS products reprocessing campaign (current version: 2014)</a:t>
            </a:r>
          </a:p>
          <a:p>
            <a:pPr algn="just">
              <a:buFont typeface="Wingdings" pitchFamily="2" charset="2"/>
              <a:buChar char="Ø"/>
            </a:pPr>
            <a:endParaRPr lang="en-US" sz="3000" dirty="0" smtClean="0">
              <a:latin typeface="Arial Unicode MS" pitchFamily="34" charset="-128"/>
              <a:ea typeface="Arial Unicode MS" pitchFamily="34" charset="-128"/>
              <a:cs typeface="Arial Unicode MS" pitchFamily="34" charset="-128"/>
            </a:endParaRPr>
          </a:p>
          <a:p>
            <a:pPr algn="ctr"/>
            <a:r>
              <a:rPr lang="en-US" sz="3000" dirty="0" smtClean="0">
                <a:solidFill>
                  <a:schemeClr val="accent6">
                    <a:lumMod val="50000"/>
                  </a:schemeClr>
                </a:solidFill>
                <a:latin typeface="Arial Unicode MS" pitchFamily="34" charset="-128"/>
                <a:ea typeface="Arial Unicode MS" pitchFamily="34" charset="-128"/>
                <a:cs typeface="Arial Unicode MS" pitchFamily="34" charset="-128"/>
              </a:rPr>
              <a:t>Here are presented the updates for 2018 campaign.</a:t>
            </a:r>
          </a:p>
        </p:txBody>
      </p:sp>
      <p:pic>
        <p:nvPicPr>
          <p:cNvPr id="143" name="Image 142" descr="OperSVG_SL2_Multimission_sansLegende.png"/>
          <p:cNvPicPr>
            <a:picLocks noChangeAspect="1"/>
          </p:cNvPicPr>
          <p:nvPr/>
        </p:nvPicPr>
        <p:blipFill>
          <a:blip r:embed="rId14" cstate="print"/>
          <a:srcRect l="2979" t="24062" r="93458" b="24868"/>
          <a:stretch>
            <a:fillRect/>
          </a:stretch>
        </p:blipFill>
        <p:spPr>
          <a:xfrm>
            <a:off x="12372975" y="30111700"/>
            <a:ext cx="342900" cy="3289300"/>
          </a:xfrm>
          <a:prstGeom prst="rect">
            <a:avLst/>
          </a:prstGeom>
        </p:spPr>
      </p:pic>
      <p:pic>
        <p:nvPicPr>
          <p:cNvPr id="145" name="Image 144" descr="OperSVG_SL2_Multimission_avecLegende.png"/>
          <p:cNvPicPr>
            <a:picLocks noChangeAspect="1"/>
          </p:cNvPicPr>
          <p:nvPr/>
        </p:nvPicPr>
        <p:blipFill>
          <a:blip r:embed="rId15" cstate="print"/>
          <a:srcRect l="13135" t="71299" r="74626" b="5368"/>
          <a:stretch>
            <a:fillRect/>
          </a:stretch>
        </p:blipFill>
        <p:spPr>
          <a:xfrm>
            <a:off x="14503400" y="32136269"/>
            <a:ext cx="1460500" cy="1848931"/>
          </a:xfrm>
          <a:prstGeom prst="rect">
            <a:avLst/>
          </a:prstGeom>
        </p:spPr>
      </p:pic>
      <p:pic>
        <p:nvPicPr>
          <p:cNvPr id="144" name="Image 143" descr="OperSVG_SL2_Multimission_avecLegende.png"/>
          <p:cNvPicPr>
            <a:picLocks noChangeAspect="1"/>
          </p:cNvPicPr>
          <p:nvPr/>
        </p:nvPicPr>
        <p:blipFill>
          <a:blip r:embed="rId15" cstate="print"/>
          <a:srcRect l="13135" t="47574" r="74626" b="28309"/>
          <a:stretch>
            <a:fillRect/>
          </a:stretch>
        </p:blipFill>
        <p:spPr>
          <a:xfrm>
            <a:off x="13385800" y="32169911"/>
            <a:ext cx="1397000" cy="1827989"/>
          </a:xfrm>
          <a:prstGeom prst="rect">
            <a:avLst/>
          </a:prstGeom>
        </p:spPr>
      </p:pic>
      <p:sp>
        <p:nvSpPr>
          <p:cNvPr id="146" name="ZoneTexte 145"/>
          <p:cNvSpPr txBox="1"/>
          <p:nvPr/>
        </p:nvSpPr>
        <p:spPr>
          <a:xfrm>
            <a:off x="21755099" y="31461075"/>
            <a:ext cx="8524875" cy="369332"/>
          </a:xfrm>
          <a:prstGeom prst="rect">
            <a:avLst/>
          </a:prstGeom>
          <a:solidFill>
            <a:schemeClr val="bg2">
              <a:alpha val="69000"/>
            </a:schemeClr>
          </a:solidFill>
        </p:spPr>
        <p:txBody>
          <a:bodyPr wrap="square" rtlCol="0">
            <a:spAutoFit/>
          </a:bodyPr>
          <a:lstStyle/>
          <a:p>
            <a:pPr algn="ctr"/>
            <a:r>
              <a:rPr lang="fr-FR" sz="1800" b="1" dirty="0" err="1" smtClean="0">
                <a:solidFill>
                  <a:srgbClr val="0070C0"/>
                </a:solidFill>
              </a:rPr>
              <a:t>Valid</a:t>
            </a:r>
            <a:r>
              <a:rPr lang="fr-FR" sz="1800" b="1" dirty="0" smtClean="0">
                <a:solidFill>
                  <a:srgbClr val="0070C0"/>
                </a:solidFill>
              </a:rPr>
              <a:t> SLA </a:t>
            </a:r>
            <a:r>
              <a:rPr lang="fr-FR" sz="1800" b="1" dirty="0" err="1" smtClean="0">
                <a:solidFill>
                  <a:srgbClr val="0070C0"/>
                </a:solidFill>
              </a:rPr>
              <a:t>from</a:t>
            </a:r>
            <a:r>
              <a:rPr lang="fr-FR" sz="1800" b="1" dirty="0" smtClean="0">
                <a:solidFill>
                  <a:srgbClr val="0070C0"/>
                </a:solidFill>
              </a:rPr>
              <a:t> GFO, ERS-2 et Topex/Poseïdon (</a:t>
            </a:r>
            <a:r>
              <a:rPr lang="fr-FR" sz="1400" b="1" dirty="0" smtClean="0">
                <a:solidFill>
                  <a:srgbClr val="0070C0"/>
                </a:solidFill>
              </a:rPr>
              <a:t>May</a:t>
            </a:r>
            <a:r>
              <a:rPr lang="fr-FR" sz="1800" b="1" dirty="0" smtClean="0">
                <a:solidFill>
                  <a:srgbClr val="0070C0"/>
                </a:solidFill>
              </a:rPr>
              <a:t> 2000)</a:t>
            </a:r>
            <a:endParaRPr lang="fr-FR" sz="1800" b="1" dirty="0">
              <a:solidFill>
                <a:srgbClr val="0070C0"/>
              </a:solidFill>
            </a:endParaRPr>
          </a:p>
        </p:txBody>
      </p:sp>
      <p:sp>
        <p:nvSpPr>
          <p:cNvPr id="63" name="Ellipse 62"/>
          <p:cNvSpPr/>
          <p:nvPr/>
        </p:nvSpPr>
        <p:spPr>
          <a:xfrm>
            <a:off x="3114674" y="13201650"/>
            <a:ext cx="1457325" cy="85725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1</a:t>
            </a:r>
            <a:endParaRPr lang="fr-FR" sz="2400" b="1" dirty="0">
              <a:solidFill>
                <a:schemeClr val="tx1"/>
              </a:solidFill>
            </a:endParaRPr>
          </a:p>
        </p:txBody>
      </p:sp>
      <p:sp>
        <p:nvSpPr>
          <p:cNvPr id="64" name="Ellipse 63"/>
          <p:cNvSpPr/>
          <p:nvPr/>
        </p:nvSpPr>
        <p:spPr>
          <a:xfrm>
            <a:off x="18240374" y="14354175"/>
            <a:ext cx="1457325" cy="85725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2</a:t>
            </a:r>
            <a:endParaRPr lang="fr-FR" sz="2400" b="1" dirty="0">
              <a:solidFill>
                <a:schemeClr val="tx1"/>
              </a:solidFill>
            </a:endParaRPr>
          </a:p>
        </p:txBody>
      </p:sp>
      <p:sp>
        <p:nvSpPr>
          <p:cNvPr id="65" name="Ellipse 64"/>
          <p:cNvSpPr/>
          <p:nvPr/>
        </p:nvSpPr>
        <p:spPr>
          <a:xfrm>
            <a:off x="9477374" y="22250400"/>
            <a:ext cx="1457325" cy="85725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3</a:t>
            </a:r>
            <a:endParaRPr lang="fr-FR" sz="2400" b="1" dirty="0">
              <a:solidFill>
                <a:schemeClr val="tx1"/>
              </a:solidFill>
            </a:endParaRPr>
          </a:p>
        </p:txBody>
      </p:sp>
      <p:sp>
        <p:nvSpPr>
          <p:cNvPr id="66" name="Ellipse 65"/>
          <p:cNvSpPr/>
          <p:nvPr/>
        </p:nvSpPr>
        <p:spPr>
          <a:xfrm>
            <a:off x="10715625" y="27317700"/>
            <a:ext cx="1285876" cy="68580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4</a:t>
            </a:r>
            <a:endParaRPr lang="fr-FR" sz="2400" b="1" dirty="0">
              <a:solidFill>
                <a:schemeClr val="tx1"/>
              </a:solidFill>
            </a:endParaRPr>
          </a:p>
        </p:txBody>
      </p:sp>
      <p:sp>
        <p:nvSpPr>
          <p:cNvPr id="70" name="Ellipse 69"/>
          <p:cNvSpPr/>
          <p:nvPr/>
        </p:nvSpPr>
        <p:spPr>
          <a:xfrm>
            <a:off x="2981324" y="28946475"/>
            <a:ext cx="1333501" cy="66675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5</a:t>
            </a:r>
            <a:endParaRPr lang="fr-FR" sz="2400" b="1" dirty="0">
              <a:solidFill>
                <a:schemeClr val="tx1"/>
              </a:solidFill>
            </a:endParaRPr>
          </a:p>
        </p:txBody>
      </p:sp>
      <p:sp>
        <p:nvSpPr>
          <p:cNvPr id="71" name="Ellipse 70"/>
          <p:cNvSpPr/>
          <p:nvPr/>
        </p:nvSpPr>
        <p:spPr>
          <a:xfrm>
            <a:off x="16049624" y="33413700"/>
            <a:ext cx="1333501" cy="66675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6</a:t>
            </a:r>
            <a:endParaRPr lang="fr-FR" sz="2400" b="1" dirty="0">
              <a:solidFill>
                <a:schemeClr val="tx1"/>
              </a:solidFill>
            </a:endParaRPr>
          </a:p>
        </p:txBody>
      </p:sp>
      <p:sp>
        <p:nvSpPr>
          <p:cNvPr id="75" name="Ellipse 74"/>
          <p:cNvSpPr/>
          <p:nvPr/>
        </p:nvSpPr>
        <p:spPr>
          <a:xfrm>
            <a:off x="28346399" y="30622875"/>
            <a:ext cx="1333501" cy="666750"/>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2400" b="1" dirty="0" smtClean="0">
                <a:solidFill>
                  <a:schemeClr val="tx1"/>
                </a:solidFill>
              </a:rPr>
              <a:t>Fig. 7</a:t>
            </a:r>
            <a:endParaRPr lang="fr-FR" sz="24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_OSTST14_60DaySignalMSL">
  <a:themeElements>
    <a:clrScheme name="Personnalis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67887bc-73e1-46c3-a151-501b31e7815b" ContentTypeId="0x010100853BD43EC96A9741BFCB5D4135F06714050402" PreviousValue="false"/>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 xsi:nil="true"/>
    <Co-auteur xmlns="24584a92-cfe5-42c0-880b-1dbd08f20e00" xsi:nil="true"/>
    <Commentaires_relecture xmlns="24584a92-cfe5-42c0-880b-1dbd08f20e00" xsi:nil="true"/>
    <Nomenclature xmlns="24584a92-cfe5-42c0-880b-1dbd08f20e00" xsi:nil="true"/>
    <_Publisher xmlns="http://schemas.microsoft.com/sharepoint/v3/fields">
      <Value>CLS</Value>
    </_Publisher>
    <_Status xmlns="http://schemas.microsoft.com/sharepoint/v3/fields">En travail</_Status>
    <TaxCatchAll xmlns="24584a92-cfe5-42c0-880b-1dbd08f20e00"/>
    <Référence xmlns="24584a92-cfe5-42c0-880b-1dbd08f20e00" xsi:nil="true"/>
    <a1c7a85153334bb0955c2f9598d080be xmlns="24584a92-cfe5-42c0-880b-1dbd08f20e00">
      <Terms xmlns="http://schemas.microsoft.com/office/infopath/2007/PartnerControls"/>
    </a1c7a85153334bb0955c2f9598d080be>
    <Date_x0020_version xmlns="24584a92-cfe5-42c0-880b-1dbd08f20e00" xsi:nil="true"/>
    <vérificateurs xmlns="24584a92-cfe5-42c0-880b-1dbd08f20e00" xsi:nil="true"/>
    <Approbateurs xmlns="24584a92-cfe5-42c0-880b-1dbd08f20e00" xsi:nil="true"/>
    <_ResourceType xmlns="http://schemas.microsoft.com/sharepoint/v3/fields">Minute of Meeting</_ResourceType>
    <Référence_x0020_du_x0020_contrat xmlns="24584a92-cfe5-42c0-880b-1dbd08f20e00" xsi:nil="true"/>
    <Indice_x0020_édition xmlns="24584a92-cfe5-42c0-880b-1dbd08f20e0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CLS Modèle de compte rendu de réunion en français" ma:contentTypeID="0x010100853BD43EC96A9741BFCB5D4135F06714050402005308E0C8C610C943A2105DC6FCCE1516" ma:contentTypeVersion="0" ma:contentTypeDescription=" " ma:contentTypeScope="" ma:versionID="52c3c509aa99c65e9f39ba5b5d43d1f7">
  <xsd:schema xmlns:xsd="http://www.w3.org/2001/XMLSchema" xmlns:xs="http://www.w3.org/2001/XMLSchema" xmlns:p="http://schemas.microsoft.com/office/2006/metadata/properties" xmlns:ns1="http://schemas.microsoft.com/sharepoint/v3" xmlns:ns2="http://schemas.microsoft.com/sharepoint/v3/fields" xmlns:ns3="24584a92-cfe5-42c0-880b-1dbd08f20e00" targetNamespace="http://schemas.microsoft.com/office/2006/metadata/properties" ma:root="true" ma:fieldsID="7058907f1514e5554c3c1e30688334d8" ns1:_="" ns2:_="" ns3:_="">
    <xsd:import namespace="http://schemas.microsoft.com/sharepoint/v3"/>
    <xsd:import namespace="http://schemas.microsoft.com/sharepoint/v3/fields"/>
    <xsd:import namespace="24584a92-cfe5-42c0-880b-1dbd08f20e00"/>
    <xsd:element name="properties">
      <xsd:complexType>
        <xsd:sequence>
          <xsd:element name="documentManagement">
            <xsd:complexType>
              <xsd:all>
                <xsd:element ref="ns1:Language" minOccurs="0"/>
                <xsd:element ref="ns3:Date_x0020_version" minOccurs="0"/>
                <xsd:element ref="ns3:Co-auteur" minOccurs="0"/>
                <xsd:element ref="ns3:Référence" minOccurs="0"/>
                <xsd:element ref="ns3:Nomenclature" minOccurs="0"/>
                <xsd:element ref="ns3:Indice_x0020_édition" minOccurs="0"/>
                <xsd:element ref="ns2:_Publisher" minOccurs="0"/>
                <xsd:element ref="ns2:_Status" minOccurs="0"/>
                <xsd:element ref="ns3:vérificateurs" minOccurs="0"/>
                <xsd:element ref="ns3:Approbateurs" minOccurs="0"/>
                <xsd:element ref="ns3:Référence_x0020_du_x0020_contrat" minOccurs="0"/>
                <xsd:element ref="ns2:_ResourceType" minOccurs="0"/>
                <xsd:element ref="ns3:Commentaires_relecture" minOccurs="0"/>
                <xsd:element ref="ns3:TaxCatchAll" minOccurs="0"/>
                <xsd:element ref="ns3:a1c7a85153334bb0955c2f9598d080be"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 nillable="true" ma:displayName="Langue" ma:format="Dropdown" ma:internalName="Language" ma:readOnly="false">
      <xsd:simpleType>
        <xsd:union memberTypes="dms:Text">
          <xsd:simpleType>
            <xsd:restriction base="dms:Choice">
              <xsd:enumeration value="Arabe (Arabie saoudite)"/>
              <xsd:enumeration value="Bulgare (Bulgarie)"/>
              <xsd:enumeration value="Chinois (R.A.S. de Hong Kong)"/>
              <xsd:enumeration value="Chinois (République populaire de Chine)"/>
              <xsd:enumeration value="Chinois (Taïwan)"/>
              <xsd:enumeration value="Croate (Croatie)"/>
              <xsd:enumeration value="Tchèque (République tchèque)"/>
              <xsd:enumeration value="Danois (Danemark)"/>
              <xsd:enumeration value="Néerlandais (Pays-Bas)"/>
              <xsd:enumeration value="Anglais"/>
              <xsd:enumeration value="Estonien (Estonie)"/>
              <xsd:enumeration value="Finnois (Finlande)"/>
              <xsd:enumeration value="Français (France)"/>
              <xsd:enumeration value="Allemand (Allemagne)"/>
              <xsd:enumeration value="Grec (Grèce)"/>
              <xsd:enumeration value="Hébreu (Israël)"/>
              <xsd:enumeration value="Hindi (Inde)"/>
              <xsd:enumeration value="Hongrois (Hongrie)"/>
              <xsd:enumeration value="Indonésien (Indonésie)"/>
              <xsd:enumeration value="Italien (Italie)"/>
              <xsd:enumeration value="Japonais (Japon)"/>
              <xsd:enumeration value="Coréen (Corée)"/>
              <xsd:enumeration value="Letton (Lettonie)"/>
              <xsd:enumeration value="Lituanien (Lituanie)"/>
              <xsd:enumeration value="Malais (Malaisie)"/>
              <xsd:enumeration value="Norvégien (Bokmal) (Norvège)"/>
              <xsd:enumeration value="Polonais (Pologne)"/>
              <xsd:enumeration value="Portugais (Brésil)"/>
              <xsd:enumeration value="Portugais (Portugal)"/>
              <xsd:enumeration value="Roumain (Roumanie)"/>
              <xsd:enumeration value="Russe (Russie)"/>
              <xsd:enumeration value="Serbe (Latin, Serbie)"/>
              <xsd:enumeration value="Slovaque (Slovaquie)"/>
              <xsd:enumeration value="Slovène (Slovénie)"/>
              <xsd:enumeration value="Espagnol (Espagne)"/>
              <xsd:enumeration value="Suédois (Suède)"/>
              <xsd:enumeration value="Thaï (Thaïlande)"/>
              <xsd:enumeration value="Turc (Turquie)"/>
              <xsd:enumeration value="Ukrainien (Ukraine)"/>
              <xsd:enumeration value="Ourdou (République islamique du Pakistan)"/>
              <xsd:enumeration value="Vietnamien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Publisher" ma:index="11" nillable="true" ma:displayName="Éditeur" ma:default="CLS" ma:description="Personne, organisation ou service qui a publié la ressource" ma:internalName="_Publisher">
      <xsd:complexType>
        <xsd:complexContent>
          <xsd:extension base="dms:MultiChoice">
            <xsd:sequence>
              <xsd:element name="Value" maxOccurs="unbounded" minOccurs="0" nillable="true">
                <xsd:simpleType>
                  <xsd:restriction base="dms:Choice">
                    <xsd:enumeration value="CLS"/>
                    <xsd:enumeration value="CNES"/>
                    <xsd:enumeration value="ESA"/>
                  </xsd:restriction>
                </xsd:simpleType>
              </xsd:element>
            </xsd:sequence>
          </xsd:extension>
        </xsd:complexContent>
      </xsd:complexType>
    </xsd:element>
    <xsd:element name="_Status" ma:index="12" nillable="true" ma:displayName="État" ma:default="Non commencé" ma:format="Dropdown" ma:internalName="_Status">
      <xsd:simpleType>
        <xsd:restriction base="dms:Choice">
          <xsd:enumeration value="Non commencé"/>
          <xsd:enumeration value="Brouillon"/>
          <xsd:enumeration value="En travail"/>
          <xsd:enumeration value="A revoir"/>
          <xsd:enumeration value="Révisé"/>
          <xsd:enumeration value="Planifié"/>
          <xsd:enumeration value="Publié"/>
          <xsd:enumeration value="Final"/>
          <xsd:enumeration value="Date d'expiration"/>
          <xsd:enumeration value="Not Started"/>
          <xsd:enumeration value="Draft"/>
          <xsd:enumeration value="Reviewed"/>
          <xsd:enumeration value="Scheduled"/>
          <xsd:enumeration value="Published"/>
          <xsd:enumeration value="Expired"/>
        </xsd:restriction>
      </xsd:simpleType>
    </xsd:element>
    <xsd:element name="_ResourceType" ma:index="16" nillable="true" ma:displayName="Type de ressource" ma:default="Minute of Meeting" ma:description="Jeu de catégories, fonctions, genres ou niveau d'agrégation" ma:format="Dropdown" ma:indexed="true" ma:internalName="_ResourceType">
      <xsd:simpleType>
        <xsd:restriction base="dms:Choice">
          <xsd:enumeration value="Minute of Meeting"/>
          <xsd:enumeration value="Annual Report"/>
          <xsd:enumeration value="CV"/>
          <xsd:enumeration value="Dashboard"/>
          <xsd:enumeration value="Dashboard of Missions"/>
          <xsd:enumeration value="Demande de personnel"/>
          <xsd:enumeration value="Fiche de poste"/>
          <xsd:enumeration value="Fiche de stage"/>
          <xsd:enumeration value="Letter"/>
          <xsd:enumeration value="Lettre de candidature"/>
          <xsd:enumeration value="Organizational Note"/>
          <xsd:enumeration value="Plan"/>
          <xsd:enumeration value="Planning"/>
          <xsd:enumeration value="Powerpoint"/>
          <xsd:enumeration value="Report"/>
          <xsd:enumeration value="Reporting"/>
        </xsd:restriction>
      </xsd:simpleType>
    </xsd:element>
  </xsd:schema>
  <xsd:schema xmlns:xsd="http://www.w3.org/2001/XMLSchema" xmlns:xs="http://www.w3.org/2001/XMLSchema" xmlns:dms="http://schemas.microsoft.com/office/2006/documentManagement/types" xmlns:pc="http://schemas.microsoft.com/office/infopath/2007/PartnerControls" targetNamespace="24584a92-cfe5-42c0-880b-1dbd08f20e00" elementFormDefault="qualified">
    <xsd:import namespace="http://schemas.microsoft.com/office/2006/documentManagement/types"/>
    <xsd:import namespace="http://schemas.microsoft.com/office/infopath/2007/PartnerControls"/>
    <xsd:element name="Date_x0020_version" ma:index="6" nillable="true" ma:displayName="Date version" ma:format="DateOnly" ma:internalName="Date_x0020_version">
      <xsd:simpleType>
        <xsd:restriction base="dms:DateTime"/>
      </xsd:simpleType>
    </xsd:element>
    <xsd:element name="Co-auteur" ma:index="7" nillable="true" ma:displayName="Co-auteur" ma:internalName="Co_x002d_auteur">
      <xsd:simpleType>
        <xsd:restriction base="dms:Text">
          <xsd:maxLength value="255"/>
        </xsd:restriction>
      </xsd:simpleType>
    </xsd:element>
    <xsd:element name="Référence" ma:index="8" nillable="true" ma:displayName="Référence" ma:internalName="R_x00e9_f_x00e9_rence">
      <xsd:simpleType>
        <xsd:restriction base="dms:Text">
          <xsd:maxLength value="255"/>
        </xsd:restriction>
      </xsd:simpleType>
    </xsd:element>
    <xsd:element name="Nomenclature" ma:index="9" nillable="true" ma:displayName="Nomenclature" ma:internalName="Nomenclature">
      <xsd:simpleType>
        <xsd:restriction base="dms:Text">
          <xsd:maxLength value="255"/>
        </xsd:restriction>
      </xsd:simpleType>
    </xsd:element>
    <xsd:element name="Indice_x0020_édition" ma:index="10" nillable="true" ma:displayName="Indice édition" ma:internalName="Indice_x0020__x00e9_dition">
      <xsd:simpleType>
        <xsd:restriction base="dms:Text">
          <xsd:maxLength value="255"/>
        </xsd:restriction>
      </xsd:simpleType>
    </xsd:element>
    <xsd:element name="vérificateurs" ma:index="13" nillable="true" ma:displayName="Vérificateurs" ma:internalName="v_x00e9_rificateurs">
      <xsd:simpleType>
        <xsd:restriction base="dms:Text">
          <xsd:maxLength value="255"/>
        </xsd:restriction>
      </xsd:simpleType>
    </xsd:element>
    <xsd:element name="Approbateurs" ma:index="14" nillable="true" ma:displayName="Approbateurs" ma:internalName="Approbateurs">
      <xsd:simpleType>
        <xsd:restriction base="dms:Text">
          <xsd:maxLength value="255"/>
        </xsd:restriction>
      </xsd:simpleType>
    </xsd:element>
    <xsd:element name="Référence_x0020_du_x0020_contrat" ma:index="15" nillable="true" ma:displayName="Référence du contrat" ma:internalName="R_x00e9_f_x00e9_rence_x0020_du_x0020_contrat">
      <xsd:simpleType>
        <xsd:restriction base="dms:Text">
          <xsd:maxLength value="255"/>
        </xsd:restriction>
      </xsd:simpleType>
    </xsd:element>
    <xsd:element name="Commentaires_relecture" ma:index="17" nillable="true" ma:displayName="Commentaires_relecture" ma:internalName="Commentaires_relecture">
      <xsd:simpleType>
        <xsd:restriction base="dms:Note"/>
      </xsd:simpleType>
    </xsd:element>
    <xsd:element name="TaxCatchAll" ma:index="23" nillable="true" ma:displayName="Colonne Attraper tout de Taxonomie" ma:description="" ma:hidden="true" ma:list="{9a4919f9-feaf-4be4-8166-1501f3898658}" ma:internalName="TaxCatchAll" ma:showField="CatchAllData" ma:web="f2f87e43-6a80-4e72-a748-de1b663afd15">
      <xsd:complexType>
        <xsd:complexContent>
          <xsd:extension base="dms:MultiChoiceLookup">
            <xsd:sequence>
              <xsd:element name="Value" type="dms:Lookup" maxOccurs="unbounded" minOccurs="0" nillable="true"/>
            </xsd:sequence>
          </xsd:extension>
        </xsd:complexContent>
      </xsd:complexType>
    </xsd:element>
    <xsd:element name="a1c7a85153334bb0955c2f9598d080be" ma:index="25" nillable="true" ma:taxonomy="true" ma:internalName="a1c7a85153334bb0955c2f9598d080be" ma:taxonomyFieldName="Composants" ma:displayName="Composants" ma:default="" ma:fieldId="{a1c7a851-5333-4bb0-955c-2f9598d080be}" ma:taxonomyMulti="true" ma:sspId="e67887bc-73e1-46c3-a151-501b31e7815b" ma:termSetId="271a31bc-27ff-4c6f-b48c-4f87cf342eff" ma:anchorId="00000000-0000-0000-0000-000000000000" ma:open="true" ma:isKeyword="false">
      <xsd:complexType>
        <xsd:sequence>
          <xsd:element ref="pc:Terms" minOccurs="0" maxOccurs="1"/>
        </xsd:sequence>
      </xsd:complexType>
    </xsd:element>
    <xsd:element name="TaxCatchAllLabel" ma:index="27" nillable="true" ma:displayName="Colonne Attraper tout de Taxonomie1" ma:description="" ma:hidden="true" ma:list="{9a4919f9-feaf-4be4-8166-1501f3898658}" ma:internalName="TaxCatchAllLabel" ma:readOnly="true" ma:showField="CatchAllDataLabel" ma:web="f2f87e43-6a80-4e72-a748-de1b663afd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4" ma:displayName="Auteur"/>
        <xsd:element ref="dcterms:created" minOccurs="0" maxOccurs="1"/>
        <xsd:element ref="dc:identifier" minOccurs="0" maxOccurs="1"/>
        <xsd:element name="contentType" minOccurs="0" maxOccurs="1" type="xsd:string" ma:index="22" ma:displayName="Type de contenu"/>
        <xsd:element ref="dc:title" minOccurs="0" maxOccurs="1" ma:index="1" ma:displayName="Titre"/>
        <xsd:element ref="dc:subject" minOccurs="0" maxOccurs="1"/>
        <xsd:element ref="dc:description" minOccurs="0" maxOccurs="1" ma:index="3" ma:displayName="Commentaires"/>
        <xsd:element name="keywords" minOccurs="0" maxOccurs="1" type="xsd:string"/>
        <xsd:element ref="dc:language" minOccurs="0" maxOccurs="1"/>
        <xsd:element name="category" minOccurs="0" maxOccurs="1" type="xsd:string" ma:index="5" ma:displayName="Catégorie"/>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Éta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0F7F49-D9F4-49FB-B1B5-1FB02110B9D1}"/>
</file>

<file path=customXml/itemProps2.xml><?xml version="1.0" encoding="utf-8"?>
<ds:datastoreItem xmlns:ds="http://schemas.openxmlformats.org/officeDocument/2006/customXml" ds:itemID="{0D43A15A-C777-4789-99D1-847D44E4130E}"/>
</file>

<file path=customXml/itemProps3.xml><?xml version="1.0" encoding="utf-8"?>
<ds:datastoreItem xmlns:ds="http://schemas.openxmlformats.org/officeDocument/2006/customXml" ds:itemID="{E8607FCF-29E3-4641-A768-BC8F4004DCEF}"/>
</file>

<file path=customXml/itemProps4.xml><?xml version="1.0" encoding="utf-8"?>
<ds:datastoreItem xmlns:ds="http://schemas.openxmlformats.org/officeDocument/2006/customXml" ds:itemID="{A321F29E-439B-46A7-B6A6-934C13E3C2DF}"/>
</file>

<file path=docProps/app.xml><?xml version="1.0" encoding="utf-8"?>
<Properties xmlns="http://schemas.openxmlformats.org/officeDocument/2006/extended-properties" xmlns:vt="http://schemas.openxmlformats.org/officeDocument/2006/docPropsVTypes">
  <Template>Poster_OSTST14_60DaySignalMSL</Template>
  <TotalTime>17082</TotalTime>
  <Words>798</Words>
  <Application>Microsoft Office PowerPoint</Application>
  <PresentationFormat>Personnalisé</PresentationFormat>
  <Paragraphs>73</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Poster_OSTST14_60DaySignalMSL</vt:lpstr>
      <vt:lpstr>Diapositive 1</vt:lpstr>
    </vt:vector>
  </TitlesOfParts>
  <Company>CLS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lzawadzki</dc:creator>
  <cp:lastModifiedBy>mguibbaud</cp:lastModifiedBy>
  <cp:revision>763</cp:revision>
  <dcterms:created xsi:type="dcterms:W3CDTF">2014-10-01T15:13:47Z</dcterms:created>
  <dcterms:modified xsi:type="dcterms:W3CDTF">2016-10-25T08:36:09Z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0x010100853BD43EC96A9741BFCB5D4135F06714050402005308E0C8C610C943A2105DC6FCCE1516</vt:lpwstr>
  </property>
  <property fmtid="{D5CDD505-2E9C-101B-9397-08002B2CF9AE}" pid="3" name="TaxKeyword">
    <vt:lpwstr/>
  </property>
  <property fmtid="{D5CDD505-2E9C-101B-9397-08002B2CF9AE}" pid="4" name="Composants">
    <vt:lpwstr/>
  </property>
  <property fmtid="{D5CDD505-2E9C-101B-9397-08002B2CF9AE}" pid="5" name="TaxKeywordTaxHTField">
    <vt:lpwstr/>
  </property>
</Properties>
</file>