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73" r:id="rId6"/>
    <p:sldId id="269" r:id="rId7"/>
    <p:sldId id="262" r:id="rId8"/>
    <p:sldId id="270" r:id="rId9"/>
    <p:sldId id="268" r:id="rId10"/>
    <p:sldId id="271" r:id="rId11"/>
    <p:sldId id="272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hert Alexandre" initials="CA" lastIdx="4" clrIdx="0">
    <p:extLst>
      <p:ext uri="{19B8F6BF-5375-455C-9EA6-DF929625EA0E}">
        <p15:presenceInfo xmlns:p15="http://schemas.microsoft.com/office/powerpoint/2012/main" userId="S-1-5-21-335591254-3743126510-2744721249-29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4874" autoAdjust="0"/>
  </p:normalViewPr>
  <p:slideViewPr>
    <p:cSldViewPr snapToGrid="0">
      <p:cViewPr varScale="1">
        <p:scale>
          <a:sx n="95" d="100"/>
          <a:sy n="9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3BA1D-6534-43D3-9157-FF48A9F9A0B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37CE-F31A-4885-AF15-A059EFB72B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7CE-F31A-4885-AF15-A059EFB72B3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3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3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16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2553005"/>
            <a:ext cx="9144000" cy="424732"/>
          </a:xfrm>
        </p:spPr>
        <p:txBody>
          <a:bodyPr anchor="ctr" anchorCtr="0">
            <a:spAutoFit/>
          </a:bodyPr>
          <a:lstStyle>
            <a:lvl1pPr algn="ctr">
              <a:defRPr lang="fr-FR" sz="24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953735"/>
            <a:ext cx="9144000" cy="424732"/>
          </a:xfrm>
        </p:spPr>
        <p:txBody>
          <a:bodyPr>
            <a:spAutoFit/>
          </a:bodyPr>
          <a:lstStyle>
            <a:lvl1pPr marL="0" indent="0" algn="ctr">
              <a:buNone/>
              <a:defRPr lang="fr-FR" sz="24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524000" y="3396934"/>
            <a:ext cx="9144000" cy="57655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872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" y="609589"/>
            <a:ext cx="9144000" cy="44319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4343" y="1824990"/>
            <a:ext cx="6036564" cy="435292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" y="299353"/>
            <a:ext cx="9144000" cy="275140"/>
          </a:xfrm>
        </p:spPr>
        <p:txBody>
          <a:bodyPr>
            <a:spAutoFit/>
          </a:bodyPr>
          <a:lstStyle>
            <a:lvl1pPr marL="0" indent="0" algn="l">
              <a:buNone/>
              <a:defRPr sz="132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11201402" y="1824990"/>
            <a:ext cx="647699" cy="4352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93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46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34330"/>
            <a:ext cx="10499651" cy="4801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96949" y="301514"/>
            <a:ext cx="9555125" cy="318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32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4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52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35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8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1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12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6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5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98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DF50-34FB-4EF2-BA3B-AD77E3717D37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053A-56AD-4C5F-80A0-BEBDDF78E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99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524000" y="2953735"/>
            <a:ext cx="9144000" cy="757130"/>
          </a:xfrm>
        </p:spPr>
        <p:txBody>
          <a:bodyPr/>
          <a:lstStyle/>
          <a:p>
            <a:r>
              <a:rPr lang="fr-FR" dirty="0" err="1" smtClean="0"/>
              <a:t>North</a:t>
            </a:r>
            <a:r>
              <a:rPr lang="fr-FR" dirty="0" smtClean="0"/>
              <a:t>-South </a:t>
            </a:r>
            <a:r>
              <a:rPr lang="fr-FR" dirty="0" err="1" smtClean="0"/>
              <a:t>miscentering</a:t>
            </a:r>
            <a:r>
              <a:rPr lang="fr-FR" dirty="0" smtClean="0"/>
              <a:t> of the Jason-3 </a:t>
            </a:r>
            <a:r>
              <a:rPr lang="fr-FR" dirty="0" err="1" smtClean="0"/>
              <a:t>orbit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 smtClean="0"/>
              <a:t> by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yaw</a:t>
            </a:r>
            <a:r>
              <a:rPr lang="fr-FR" dirty="0" smtClean="0"/>
              <a:t>-flip </a:t>
            </a:r>
            <a:r>
              <a:rPr lang="fr-FR" dirty="0" err="1" smtClean="0"/>
              <a:t>capability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671467" y="4026827"/>
            <a:ext cx="61395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60" dirty="0" smtClean="0">
                <a:solidFill>
                  <a:schemeClr val="bg1"/>
                </a:solidFill>
              </a:rPr>
              <a:t>Eléonore Saquet, </a:t>
            </a:r>
            <a:r>
              <a:rPr lang="fr-FR" sz="2160" dirty="0">
                <a:solidFill>
                  <a:schemeClr val="bg1"/>
                </a:solidFill>
              </a:rPr>
              <a:t>Alexandre </a:t>
            </a:r>
            <a:r>
              <a:rPr lang="fr-FR" sz="2160" dirty="0" smtClean="0">
                <a:solidFill>
                  <a:schemeClr val="bg1"/>
                </a:solidFill>
              </a:rPr>
              <a:t>Couhert, Flavien Mercier</a:t>
            </a:r>
            <a:endParaRPr lang="fr-FR" sz="216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11623" y="958545"/>
            <a:ext cx="58773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60" dirty="0" err="1">
                <a:solidFill>
                  <a:schemeClr val="bg1"/>
                </a:solidFill>
              </a:rPr>
              <a:t>Ocean</a:t>
            </a:r>
            <a:r>
              <a:rPr lang="fr-FR" sz="2160" dirty="0">
                <a:solidFill>
                  <a:schemeClr val="bg1"/>
                </a:solidFill>
              </a:rPr>
              <a:t> Surface </a:t>
            </a:r>
            <a:r>
              <a:rPr lang="fr-FR" sz="2160" dirty="0" err="1">
                <a:solidFill>
                  <a:schemeClr val="bg1"/>
                </a:solidFill>
              </a:rPr>
              <a:t>Topography</a:t>
            </a:r>
            <a:r>
              <a:rPr lang="fr-FR" sz="2160" dirty="0">
                <a:solidFill>
                  <a:schemeClr val="bg1"/>
                </a:solidFill>
              </a:rPr>
              <a:t> Science Team Meeting</a:t>
            </a:r>
          </a:p>
          <a:p>
            <a:pPr algn="r"/>
            <a:r>
              <a:rPr lang="fr-FR" sz="2160" i="1" dirty="0" err="1">
                <a:solidFill>
                  <a:schemeClr val="bg1"/>
                </a:solidFill>
              </a:rPr>
              <a:t>Precise</a:t>
            </a:r>
            <a:r>
              <a:rPr lang="fr-FR" sz="2160" i="1" dirty="0">
                <a:solidFill>
                  <a:schemeClr val="bg1"/>
                </a:solidFill>
              </a:rPr>
              <a:t> </a:t>
            </a:r>
            <a:r>
              <a:rPr lang="fr-FR" sz="2160" i="1" dirty="0" err="1">
                <a:solidFill>
                  <a:schemeClr val="bg1"/>
                </a:solidFill>
              </a:rPr>
              <a:t>Orbit</a:t>
            </a:r>
            <a:r>
              <a:rPr lang="fr-FR" sz="2160" i="1" dirty="0">
                <a:solidFill>
                  <a:schemeClr val="bg1"/>
                </a:solidFill>
              </a:rPr>
              <a:t> </a:t>
            </a:r>
            <a:r>
              <a:rPr lang="fr-FR" sz="2160" i="1" dirty="0" err="1">
                <a:solidFill>
                  <a:schemeClr val="bg1"/>
                </a:solidFill>
              </a:rPr>
              <a:t>Determination</a:t>
            </a:r>
            <a:r>
              <a:rPr lang="fr-FR" sz="2160" i="1" dirty="0">
                <a:solidFill>
                  <a:schemeClr val="bg1"/>
                </a:solidFill>
              </a:rPr>
              <a:t> </a:t>
            </a:r>
            <a:r>
              <a:rPr lang="fr-FR" sz="2160" i="1" dirty="0" err="1">
                <a:solidFill>
                  <a:schemeClr val="bg1"/>
                </a:solidFill>
              </a:rPr>
              <a:t>Splinter</a:t>
            </a:r>
            <a:endParaRPr lang="fr-FR" sz="216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20" y="1625235"/>
            <a:ext cx="5738089" cy="41108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3" y="1603391"/>
            <a:ext cx="5674669" cy="40653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23164" y="1257394"/>
            <a:ext cx="371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GPS </a:t>
            </a:r>
            <a:r>
              <a:rPr lang="fr-FR" dirty="0" err="1" smtClean="0"/>
              <a:t>measurements</a:t>
            </a:r>
            <a:r>
              <a:rPr lang="fr-FR" dirty="0" smtClean="0"/>
              <a:t>: </a:t>
            </a:r>
            <a:r>
              <a:rPr lang="fr-FR" dirty="0" err="1" smtClean="0"/>
              <a:t>float</a:t>
            </a:r>
            <a:r>
              <a:rPr lang="fr-FR" dirty="0" smtClean="0"/>
              <a:t> </a:t>
            </a:r>
            <a:r>
              <a:rPr lang="fr-FR" dirty="0" err="1" smtClean="0"/>
              <a:t>ambiguity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70999" y="1255903"/>
            <a:ext cx="245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DORIS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69098" y="5690604"/>
            <a:ext cx="559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observability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in the cross-</a:t>
            </a:r>
            <a:r>
              <a:rPr lang="fr-FR" dirty="0" err="1" smtClean="0"/>
              <a:t>track</a:t>
            </a:r>
            <a:r>
              <a:rPr lang="fr-FR" dirty="0" smtClean="0"/>
              <a:t> direction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endParaRPr lang="fr-FR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14527" y="712995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 offset (other </a:t>
            </a:r>
            <a:r>
              <a:rPr lang="en-US" dirty="0" smtClean="0"/>
              <a:t>measurement</a:t>
            </a:r>
            <a:r>
              <a:rPr lang="en-US" dirty="0" smtClean="0"/>
              <a:t>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0061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4555" y="1530360"/>
            <a:ext cx="4092966" cy="57927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6172" y="355601"/>
            <a:ext cx="4845655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52797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Flips </a:t>
            </a:r>
            <a:r>
              <a:rPr lang="en-US" dirty="0" smtClean="0"/>
              <a:t>approach (other </a:t>
            </a:r>
            <a:r>
              <a:rPr lang="en-US" dirty="0" smtClean="0"/>
              <a:t>measurements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0465"/>
              </p:ext>
            </p:extLst>
          </p:nvPr>
        </p:nvGraphicFramePr>
        <p:xfrm>
          <a:off x="5954744" y="1248303"/>
          <a:ext cx="5518108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90757">
                  <a:extLst>
                    <a:ext uri="{9D8B030D-6E8A-4147-A177-3AD203B41FA5}">
                      <a16:colId xmlns:a16="http://schemas.microsoft.com/office/drawing/2014/main" val="3996735931"/>
                    </a:ext>
                  </a:extLst>
                </a:gridCol>
                <a:gridCol w="2034004">
                  <a:extLst>
                    <a:ext uri="{9D8B030D-6E8A-4147-A177-3AD203B41FA5}">
                      <a16:colId xmlns:a16="http://schemas.microsoft.com/office/drawing/2014/main" val="1857992930"/>
                    </a:ext>
                  </a:extLst>
                </a:gridCol>
                <a:gridCol w="993347">
                  <a:extLst>
                    <a:ext uri="{9D8B030D-6E8A-4147-A177-3AD203B41FA5}">
                      <a16:colId xmlns:a16="http://schemas.microsoft.com/office/drawing/2014/main" val="3830992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Approach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365-day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Amplitude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Phase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1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Flips (DORIS)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9.3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mm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52 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1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Flips (GPS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flt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amb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.)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5.5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331 d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24255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96950" y="1569851"/>
                <a:ext cx="478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Tz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50" y="1569851"/>
                <a:ext cx="4780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618992" y="2648235"/>
                <a:ext cx="47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Tz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92" y="2648235"/>
                <a:ext cx="478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52797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p:sp>
        <p:nvSpPr>
          <p:cNvPr id="3" name="ZoneTexte 2"/>
          <p:cNvSpPr txBox="1"/>
          <p:nvPr/>
        </p:nvSpPr>
        <p:spPr>
          <a:xfrm>
            <a:off x="508000" y="1790700"/>
            <a:ext cx="10518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flips 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  <a:r>
              <a:rPr lang="en-US" dirty="0" smtClean="0"/>
              <a:t>allows</a:t>
            </a:r>
            <a:r>
              <a:rPr lang="fr-FR" dirty="0" smtClean="0"/>
              <a:t> us to observe </a:t>
            </a:r>
            <a:r>
              <a:rPr lang="en-GB" dirty="0" smtClean="0"/>
              <a:t>specifically</a:t>
            </a:r>
            <a:r>
              <a:rPr lang="fr-FR" dirty="0" smtClean="0"/>
              <a:t> the </a:t>
            </a:r>
            <a:r>
              <a:rPr lang="fr-FR" dirty="0" err="1" smtClean="0"/>
              <a:t>geocenter</a:t>
            </a:r>
            <a:r>
              <a:rPr lang="fr-FR" dirty="0" smtClean="0"/>
              <a:t> motion </a:t>
            </a:r>
            <a:r>
              <a:rPr lang="en-US" dirty="0" smtClean="0"/>
              <a:t>along</a:t>
            </a:r>
            <a:r>
              <a:rPr lang="fr-FR" dirty="0" smtClean="0"/>
              <a:t> the </a:t>
            </a:r>
            <a:r>
              <a:rPr lang="en-US" dirty="0"/>
              <a:t>Z (North-South) axis</a:t>
            </a:r>
            <a:r>
              <a:rPr lang="fr-FR" dirty="0" smtClean="0"/>
              <a:t>.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60-day sampling and/or residual </a:t>
            </a:r>
            <a:r>
              <a:rPr lang="en-GB" dirty="0" smtClean="0"/>
              <a:t>errors </a:t>
            </a:r>
            <a:r>
              <a:rPr lang="en-GB" dirty="0" smtClean="0"/>
              <a:t>in </a:t>
            </a:r>
            <a:r>
              <a:rPr lang="en-GB" dirty="0" smtClean="0"/>
              <a:t>the </a:t>
            </a:r>
            <a:r>
              <a:rPr lang="en-GB" dirty="0" smtClean="0"/>
              <a:t>modelling of </a:t>
            </a:r>
            <a:r>
              <a:rPr lang="en-US" dirty="0" smtClean="0"/>
              <a:t>solar-reflected/Earth-emitted radiations</a:t>
            </a:r>
            <a:r>
              <a:rPr lang="en-GB" dirty="0" smtClean="0"/>
              <a:t> could </a:t>
            </a:r>
            <a:r>
              <a:rPr lang="en-GB" dirty="0" smtClean="0"/>
              <a:t>explain the </a:t>
            </a:r>
            <a:r>
              <a:rPr lang="en-GB" dirty="0" smtClean="0"/>
              <a:t>differences in the annual TZ </a:t>
            </a:r>
            <a:r>
              <a:rPr lang="en-GB" dirty="0" err="1" smtClean="0"/>
              <a:t>geocenter</a:t>
            </a:r>
            <a:r>
              <a:rPr lang="en-GB" dirty="0" smtClean="0"/>
              <a:t> estimates between the flips and previous approaches.</a:t>
            </a:r>
            <a:endParaRPr lang="en-GB" dirty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Yaw flips are </a:t>
            </a:r>
            <a:r>
              <a:rPr lang="en-US" dirty="0" smtClean="0"/>
              <a:t>specific to the</a:t>
            </a:r>
            <a:r>
              <a:rPr lang="en-US" dirty="0" smtClean="0"/>
              <a:t> T/P and </a:t>
            </a:r>
            <a:r>
              <a:rPr lang="en-US" dirty="0" smtClean="0"/>
              <a:t>Jason missions. </a:t>
            </a:r>
            <a:r>
              <a:rPr lang="en-US" dirty="0" smtClean="0"/>
              <a:t>A </a:t>
            </a:r>
            <a:r>
              <a:rPr lang="en-US" dirty="0" smtClean="0"/>
              <a:t>recommendation</a:t>
            </a:r>
            <a:r>
              <a:rPr lang="fr-FR" dirty="0" smtClean="0"/>
              <a:t> </a:t>
            </a:r>
            <a:r>
              <a:rPr lang="en-US" dirty="0" smtClean="0"/>
              <a:t>of the OSTST </a:t>
            </a:r>
            <a:r>
              <a:rPr lang="fr-FR" dirty="0" smtClean="0"/>
              <a:t>POD </a:t>
            </a:r>
            <a:r>
              <a:rPr lang="fr-FR" dirty="0" smtClean="0"/>
              <a:t>group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maintain the</a:t>
            </a:r>
            <a:r>
              <a:rPr lang="en-US" dirty="0" smtClean="0"/>
              <a:t> </a:t>
            </a:r>
            <a:r>
              <a:rPr lang="en-US" dirty="0"/>
              <a:t>yaw flips </a:t>
            </a:r>
            <a:r>
              <a:rPr lang="en-US" dirty="0" smtClean="0"/>
              <a:t>for the</a:t>
            </a:r>
            <a:r>
              <a:rPr lang="en-US" dirty="0" smtClean="0"/>
              <a:t> </a:t>
            </a:r>
            <a:r>
              <a:rPr lang="en-US" dirty="0"/>
              <a:t>Sentinel-6/Jason-CS</a:t>
            </a:r>
            <a:r>
              <a:rPr lang="en-US" dirty="0" smtClean="0"/>
              <a:t> </a:t>
            </a:r>
            <a:r>
              <a:rPr lang="en-US" dirty="0" smtClean="0"/>
              <a:t>mission.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2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10843" y="2667000"/>
            <a:ext cx="6213142" cy="21209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Context</a:t>
            </a:r>
          </a:p>
          <a:p>
            <a:r>
              <a:rPr lang="en-US" sz="2700" b="1" dirty="0"/>
              <a:t>Previous </a:t>
            </a:r>
            <a:r>
              <a:rPr lang="en-US" sz="2700" b="1" dirty="0" smtClean="0"/>
              <a:t>approaches</a:t>
            </a:r>
            <a:endParaRPr lang="en-US" sz="2700" b="1" dirty="0"/>
          </a:p>
          <a:p>
            <a:r>
              <a:rPr lang="en-US" sz="2700" b="1" dirty="0"/>
              <a:t>Normal offset </a:t>
            </a:r>
            <a:r>
              <a:rPr lang="en-US" sz="2700" b="1" dirty="0" smtClean="0"/>
              <a:t>(GPS </a:t>
            </a:r>
            <a:r>
              <a:rPr lang="en-US" sz="2700" b="1" dirty="0" err="1"/>
              <a:t>int</a:t>
            </a:r>
            <a:r>
              <a:rPr lang="en-US" sz="2700" b="1" dirty="0"/>
              <a:t> ambiguity)</a:t>
            </a:r>
          </a:p>
          <a:p>
            <a:r>
              <a:rPr lang="en-US" sz="2700" b="1" dirty="0" smtClean="0"/>
              <a:t>Flips </a:t>
            </a:r>
            <a:r>
              <a:rPr lang="en-US" sz="2700" b="1" dirty="0"/>
              <a:t>approach (GPS </a:t>
            </a:r>
            <a:r>
              <a:rPr lang="en-US" sz="2700" b="1" dirty="0" err="1"/>
              <a:t>int</a:t>
            </a:r>
            <a:r>
              <a:rPr lang="en-US" sz="2700" b="1" dirty="0"/>
              <a:t> ambiguity)</a:t>
            </a:r>
          </a:p>
          <a:p>
            <a:r>
              <a:rPr lang="en-US" sz="2700" b="1" dirty="0"/>
              <a:t>Normal offset (other </a:t>
            </a:r>
            <a:r>
              <a:rPr lang="en-US" sz="2700" b="1" dirty="0" smtClean="0"/>
              <a:t>measurements</a:t>
            </a:r>
            <a:r>
              <a:rPr lang="en-US" sz="2700" b="1" dirty="0" smtClean="0"/>
              <a:t>)</a:t>
            </a:r>
            <a:endParaRPr lang="en-US" sz="2700" b="1" dirty="0"/>
          </a:p>
          <a:p>
            <a:r>
              <a:rPr lang="en-US" sz="2700" b="1" dirty="0" smtClean="0"/>
              <a:t>Flips </a:t>
            </a:r>
            <a:r>
              <a:rPr lang="en-US" sz="2700" b="1" dirty="0"/>
              <a:t>approach (other </a:t>
            </a:r>
            <a:r>
              <a:rPr lang="en-US" sz="2700" b="1" dirty="0" smtClean="0"/>
              <a:t>measurements</a:t>
            </a:r>
            <a:r>
              <a:rPr lang="en-US" sz="2700" b="1" dirty="0" smtClean="0"/>
              <a:t>)</a:t>
            </a:r>
            <a:endParaRPr lang="en-US" sz="2700" b="1" dirty="0"/>
          </a:p>
          <a:p>
            <a:r>
              <a:rPr lang="en-US" sz="2700" b="1" dirty="0"/>
              <a:t>Conclusion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</p:spTree>
    <p:extLst>
      <p:ext uri="{BB962C8B-B14F-4D97-AF65-F5344CB8AC3E}">
        <p14:creationId xmlns:p14="http://schemas.microsoft.com/office/powerpoint/2010/main" val="18093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52797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p:sp>
        <p:nvSpPr>
          <p:cNvPr id="3" name="Rectangle 2"/>
          <p:cNvSpPr/>
          <p:nvPr/>
        </p:nvSpPr>
        <p:spPr>
          <a:xfrm>
            <a:off x="414528" y="15104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Satellite: Jason-3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Nominal orientation</a:t>
            </a:r>
            <a:r>
              <a:rPr lang="en-US" dirty="0"/>
              <a:t>: nadir </a:t>
            </a:r>
            <a:r>
              <a:rPr lang="en-US" dirty="0" smtClean="0"/>
              <a:t>Earth-pointed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Attitude law: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Yaw </a:t>
            </a:r>
            <a:r>
              <a:rPr lang="en-US" dirty="0"/>
              <a:t>steering when </a:t>
            </a:r>
            <a:r>
              <a:rPr lang="el-GR" dirty="0"/>
              <a:t>β</a:t>
            </a:r>
            <a:r>
              <a:rPr lang="fr-FR" dirty="0"/>
              <a:t>’&gt;15° and </a:t>
            </a:r>
            <a:r>
              <a:rPr lang="el-GR" dirty="0"/>
              <a:t>β</a:t>
            </a:r>
            <a:r>
              <a:rPr lang="fr-FR" dirty="0"/>
              <a:t>’&lt;-15°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yaw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-15</a:t>
            </a:r>
            <a:r>
              <a:rPr lang="fr-FR" dirty="0" smtClean="0"/>
              <a:t>°&lt;</a:t>
            </a:r>
            <a:r>
              <a:rPr lang="el-GR" dirty="0" smtClean="0"/>
              <a:t>β</a:t>
            </a:r>
            <a:r>
              <a:rPr lang="fr-FR" dirty="0" smtClean="0"/>
              <a:t>’&lt;15</a:t>
            </a:r>
            <a:r>
              <a:rPr lang="fr-FR" dirty="0"/>
              <a:t>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 </a:t>
            </a:r>
            <a:r>
              <a:rPr lang="fr-FR" dirty="0" err="1"/>
              <a:t>y</a:t>
            </a:r>
            <a:r>
              <a:rPr lang="fr-FR" dirty="0" err="1" smtClean="0"/>
              <a:t>aw</a:t>
            </a:r>
            <a:r>
              <a:rPr lang="fr-FR" dirty="0" smtClean="0"/>
              <a:t> </a:t>
            </a:r>
            <a:r>
              <a:rPr lang="fr-FR" dirty="0"/>
              <a:t>flip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at </a:t>
            </a:r>
            <a:r>
              <a:rPr lang="el-GR" dirty="0"/>
              <a:t>β</a:t>
            </a:r>
            <a:r>
              <a:rPr lang="fr-FR" dirty="0" smtClean="0"/>
              <a:t>’=0°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2527697"/>
            <a:ext cx="5084572" cy="2186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950" y="3679205"/>
            <a:ext cx="5567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Yaw flip 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Disentangle time tagging from along-track center of phase POD instrument offsets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Observe separately the combined effects of cross-track </a:t>
            </a:r>
            <a:r>
              <a:rPr lang="en-US" dirty="0" err="1" smtClean="0"/>
              <a:t>miscalibrated</a:t>
            </a:r>
            <a:r>
              <a:rPr lang="en-US" dirty="0" smtClean="0"/>
              <a:t> SRP models/thermal effects or POD instrument locations, and the </a:t>
            </a:r>
            <a:r>
              <a:rPr lang="en-US" b="1" dirty="0" smtClean="0"/>
              <a:t>Z-component of </a:t>
            </a:r>
            <a:r>
              <a:rPr lang="en-US" b="1" dirty="0" err="1" smtClean="0"/>
              <a:t>geocenter</a:t>
            </a:r>
            <a:r>
              <a:rPr lang="en-US" b="1" dirty="0" smtClean="0"/>
              <a:t> motion whose amplitude is thoroughly debated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83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52797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p:sp>
        <p:nvSpPr>
          <p:cNvPr id="8" name="Rectangle 7"/>
          <p:cNvSpPr/>
          <p:nvPr/>
        </p:nvSpPr>
        <p:spPr>
          <a:xfrm>
            <a:off x="414528" y="1385941"/>
            <a:ext cx="106120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Goal</a:t>
            </a:r>
            <a:r>
              <a:rPr lang="en-US" dirty="0" smtClean="0">
                <a:effectLst/>
              </a:rPr>
              <a:t>:</a:t>
            </a:r>
            <a:endParaRPr lang="en-US" dirty="0" smtClean="0">
              <a:effectLst/>
            </a:endParaRPr>
          </a:p>
          <a:p>
            <a:endParaRPr lang="en-US" u="sng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 of the residual normal perturbations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Observation of </a:t>
            </a:r>
            <a:r>
              <a:rPr lang="en-US" dirty="0"/>
              <a:t>the </a:t>
            </a:r>
            <a:r>
              <a:rPr lang="en-US" dirty="0" err="1"/>
              <a:t>geocenter</a:t>
            </a:r>
            <a:r>
              <a:rPr lang="en-US" dirty="0"/>
              <a:t> motion estimates </a:t>
            </a:r>
            <a:r>
              <a:rPr lang="en-US" dirty="0" smtClean="0"/>
              <a:t>in the </a:t>
            </a:r>
            <a:r>
              <a:rPr lang="en-US" dirty="0"/>
              <a:t>Z (North-South) </a:t>
            </a:r>
            <a:r>
              <a:rPr lang="en-US" dirty="0" smtClean="0"/>
              <a:t>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Comparison with </a:t>
            </a:r>
            <a:r>
              <a:rPr lang="en-US" dirty="0" smtClean="0"/>
              <a:t>previous</a:t>
            </a:r>
            <a:r>
              <a:rPr lang="en-US" dirty="0" smtClean="0"/>
              <a:t> </a:t>
            </a:r>
            <a:r>
              <a:rPr lang="en-US" dirty="0" smtClean="0"/>
              <a:t>methods </a:t>
            </a:r>
            <a:endParaRPr lang="en-US" dirty="0"/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Approach</a:t>
            </a:r>
            <a:r>
              <a:rPr lang="en-US" dirty="0" smtClean="0">
                <a:effectLst/>
              </a:rPr>
              <a:t>:</a:t>
            </a:r>
          </a:p>
          <a:p>
            <a:endParaRPr lang="en-US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Focus on orbit arcs where flip events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 of the 8-day orbit arcs: 4 days before and after the flip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Estimated empirical parameters: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constant cross-track accelerations with 4-day intervals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periodic once-per-revolution accelerations in the along/cross-track directions with 1-day intervals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</a:t>
            </a:r>
            <a:r>
              <a:rPr lang="en-US" dirty="0" smtClean="0"/>
              <a:t>onstant along-track accelerations with 2 orbital period intervals</a:t>
            </a:r>
          </a:p>
        </p:txBody>
      </p:sp>
    </p:spTree>
    <p:extLst>
      <p:ext uri="{BB962C8B-B14F-4D97-AF65-F5344CB8AC3E}">
        <p14:creationId xmlns:p14="http://schemas.microsoft.com/office/powerpoint/2010/main" val="36210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52797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5353429" y="1520569"/>
                <a:ext cx="6662863" cy="4585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Normal acceleration offset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before and after the flip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caused by: 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Cross-track 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rror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the POD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center of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phase location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R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esidual SRP modeling error of the satellite normal surfaces 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00B050"/>
                    </a:solidFill>
                  </a:rPr>
                  <a:t>Unmodeled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satellite thermal effects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1"/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dirty="0" smtClean="0">
                    <a:solidFill>
                      <a:srgbClr val="FF0000"/>
                    </a:solidFill>
                  </a:rPr>
                  <a:t>Common normal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acceleration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ias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on both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sides of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flip caused by:</a:t>
                </a:r>
                <a:endParaRPr lang="en-GB" dirty="0" smtClean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Geocenter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motion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</a:t>
                </a:r>
                <a:r>
                  <a:rPr lang="en-US" dirty="0">
                    <a:solidFill>
                      <a:srgbClr val="FF0000"/>
                    </a:solidFill>
                  </a:rPr>
                  <a:t>the Z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direction (mainly)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rgbClr val="FF0000"/>
                    </a:solidFill>
                  </a:rPr>
                  <a:t>Residual </a:t>
                </a:r>
                <a:r>
                  <a:rPr lang="en-US" smtClean="0">
                    <a:solidFill>
                      <a:srgbClr val="FF0000"/>
                    </a:solidFill>
                  </a:rPr>
                  <a:t>solar-reflected/Earth-emitted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radiation modeling errors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? </a:t>
                </a:r>
                <a:endParaRPr lang="fr-FR" dirty="0" smtClean="0">
                  <a:solidFill>
                    <a:srgbClr val="FF0000"/>
                  </a:solidFill>
                </a:endParaRPr>
              </a:p>
              <a:p>
                <a:endParaRPr lang="fr-FR" dirty="0" smtClean="0"/>
              </a:p>
              <a:p>
                <a:r>
                  <a:rPr lang="fr-FR" dirty="0" smtClean="0"/>
                  <a:t>The m</a:t>
                </a:r>
                <a:r>
                  <a:rPr lang="en-US" dirty="0" err="1" smtClean="0"/>
                  <a:t>iscentering</a:t>
                </a:r>
                <a:r>
                  <a:rPr lang="en-US" dirty="0" smtClean="0"/>
                  <a:t> </a:t>
                </a:r>
                <a:r>
                  <a:rPr lang="en-US" dirty="0"/>
                  <a:t>of the orbit around the Earth’s </a:t>
                </a:r>
                <a:r>
                  <a:rPr lang="en-US" dirty="0" smtClean="0"/>
                  <a:t>CM in the Z direction can be </a:t>
                </a:r>
                <a:r>
                  <a:rPr lang="en-US" dirty="0" smtClean="0"/>
                  <a:t>recovered using the equation: </a:t>
                </a:r>
                <a:endParaRPr lang="fr-FR" b="0" i="0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Tz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𝐺𝑀𝑐𝑜𝑠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aseline="-25000" dirty="0" smtClean="0"/>
                  <a:t> </a:t>
                </a:r>
              </a:p>
              <a:p>
                <a:pPr algn="ctr"/>
                <a:endParaRPr lang="en-US" baseline="-25000" dirty="0"/>
              </a:p>
              <a:p>
                <a:r>
                  <a:rPr lang="en-US" dirty="0" smtClean="0"/>
                  <a:t>where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common cross-track acceleration bias</a:t>
                </a:r>
                <a:endParaRPr lang="fr-FR" baseline="-25000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29" y="1520569"/>
                <a:ext cx="6662863" cy="4585614"/>
              </a:xfrm>
              <a:prstGeom prst="rect">
                <a:avLst/>
              </a:prstGeom>
              <a:blipFill>
                <a:blip r:embed="rId2"/>
                <a:stretch>
                  <a:fillRect l="-732" t="-664" r="-1372" b="-10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e 18"/>
          <p:cNvGrpSpPr/>
          <p:nvPr/>
        </p:nvGrpSpPr>
        <p:grpSpPr>
          <a:xfrm>
            <a:off x="250396" y="1672683"/>
            <a:ext cx="4917952" cy="2674030"/>
            <a:chOff x="250396" y="1672683"/>
            <a:chExt cx="4917952" cy="2674030"/>
          </a:xfrm>
        </p:grpSpPr>
        <p:grpSp>
          <p:nvGrpSpPr>
            <p:cNvPr id="10" name="Groupe 9"/>
            <p:cNvGrpSpPr/>
            <p:nvPr/>
          </p:nvGrpSpPr>
          <p:grpSpPr>
            <a:xfrm>
              <a:off x="250396" y="1672683"/>
              <a:ext cx="4917952" cy="2674030"/>
              <a:chOff x="680224" y="1672683"/>
              <a:chExt cx="4736132" cy="2459889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598" y="1906859"/>
                <a:ext cx="4416758" cy="2225713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80224" y="1672683"/>
                <a:ext cx="2341756" cy="4795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875189" y="3377901"/>
              <a:ext cx="115437" cy="527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57745" y="2743194"/>
              <a:ext cx="224307" cy="527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01009" y="3641463"/>
              <a:ext cx="397565" cy="161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32577" y="2983955"/>
              <a:ext cx="397565" cy="161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34989" y="3762608"/>
            <a:ext cx="216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Normal </a:t>
            </a:r>
            <a:r>
              <a:rPr lang="fr-FR" dirty="0" err="1" smtClean="0">
                <a:solidFill>
                  <a:srgbClr val="00B050"/>
                </a:solidFill>
              </a:rPr>
              <a:t>acceleration</a:t>
            </a:r>
            <a:r>
              <a:rPr lang="fr-FR" dirty="0" smtClean="0">
                <a:solidFill>
                  <a:srgbClr val="00B050"/>
                </a:solidFill>
              </a:rPr>
              <a:t> offset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1987826" y="2770615"/>
            <a:ext cx="343533" cy="951803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987826" y="3777978"/>
            <a:ext cx="702282" cy="28236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192301" y="1893452"/>
            <a:ext cx="216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Common normal </a:t>
            </a:r>
            <a:r>
              <a:rPr lang="fr-FR" dirty="0" err="1" smtClean="0">
                <a:solidFill>
                  <a:srgbClr val="FF0000"/>
                </a:solidFill>
              </a:rPr>
              <a:t>acceleration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bias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3013687" y="2585367"/>
            <a:ext cx="723467" cy="6611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6420" y="1401381"/>
            <a:ext cx="4213775" cy="596370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48" y="254555"/>
            <a:ext cx="4785822" cy="6773319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96950" y="652797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approaches</a:t>
            </a:r>
            <a:endParaRPr lang="en-US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86563"/>
              </p:ext>
            </p:extLst>
          </p:nvPr>
        </p:nvGraphicFramePr>
        <p:xfrm>
          <a:off x="4951141" y="1020645"/>
          <a:ext cx="710526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09288">
                  <a:extLst>
                    <a:ext uri="{9D8B030D-6E8A-4147-A177-3AD203B41FA5}">
                      <a16:colId xmlns:a16="http://schemas.microsoft.com/office/drawing/2014/main" val="3996735931"/>
                    </a:ext>
                  </a:extLst>
                </a:gridCol>
                <a:gridCol w="2021053">
                  <a:extLst>
                    <a:ext uri="{9D8B030D-6E8A-4147-A177-3AD203B41FA5}">
                      <a16:colId xmlns:a16="http://schemas.microsoft.com/office/drawing/2014/main" val="1857992930"/>
                    </a:ext>
                  </a:extLst>
                </a:gridCol>
                <a:gridCol w="774922">
                  <a:extLst>
                    <a:ext uri="{9D8B030D-6E8A-4147-A177-3AD203B41FA5}">
                      <a16:colId xmlns:a16="http://schemas.microsoft.com/office/drawing/2014/main" val="3830992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Approach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365-day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Amplitude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Phase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1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GPS+J3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rgbClr val="0070C0"/>
                          </a:solidFill>
                        </a:rPr>
                        <a:t>flt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fr-FR" dirty="0" err="1" smtClean="0">
                          <a:solidFill>
                            <a:srgbClr val="0070C0"/>
                          </a:solidFill>
                        </a:rPr>
                        <a:t>mb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., Couhert et al., 2020) </a:t>
                      </a:r>
                      <a:endParaRPr lang="fr-FR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7.7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mm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361 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1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GPS+J3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int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amb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., Couhert et al.,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2020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5.0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24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24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DORIS+J3 </a:t>
                      </a:r>
                      <a:r>
                        <a:rPr lang="fr-FR" dirty="0" smtClean="0"/>
                        <a:t>(Couhert et al</a:t>
                      </a:r>
                      <a:r>
                        <a:rPr lang="fr-FR" dirty="0" smtClean="0"/>
                        <a:t>., </a:t>
                      </a:r>
                      <a:r>
                        <a:rPr lang="fr-FR" dirty="0" smtClean="0"/>
                        <a:t>2018)</a:t>
                      </a:r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4.4 </a:t>
                      </a:r>
                      <a:r>
                        <a:rPr lang="fr-FR" dirty="0" smtClean="0"/>
                        <a:t>mm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354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84487" y="1462042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</a:rPr>
                        <m:t>Tz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7" y="1462042"/>
                <a:ext cx="4667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593690" y="2471647"/>
                <a:ext cx="47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Tz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90" y="2471647"/>
                <a:ext cx="4780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</p:spTree>
    <p:extLst>
      <p:ext uri="{BB962C8B-B14F-4D97-AF65-F5344CB8AC3E}">
        <p14:creationId xmlns:p14="http://schemas.microsoft.com/office/powerpoint/2010/main" val="35955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7" y="1534372"/>
            <a:ext cx="6742272" cy="483020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7294842" y="2497410"/>
                <a:ext cx="4965152" cy="232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Offsets</a:t>
                </a:r>
                <a:r>
                  <a:rPr lang="en-US" dirty="0" smtClean="0"/>
                  <a:t> of </a:t>
                </a:r>
                <a:r>
                  <a:rPr lang="en-US" dirty="0"/>
                  <a:t>the estimated </a:t>
                </a:r>
                <a:r>
                  <a:rPr lang="en-US" dirty="0" smtClean="0"/>
                  <a:t>normal </a:t>
                </a:r>
                <a:r>
                  <a:rPr lang="en-US" dirty="0" smtClean="0"/>
                  <a:t>accelerations</a:t>
                </a:r>
                <a:r>
                  <a:rPr lang="en-US" dirty="0" smtClean="0"/>
                  <a:t> </a:t>
                </a:r>
                <a:r>
                  <a:rPr lang="en-US" dirty="0" smtClean="0"/>
                  <a:t>before/after the </a:t>
                </a:r>
                <a:r>
                  <a:rPr lang="en-US" dirty="0" smtClean="0"/>
                  <a:t>flip (the common bias has been removed), which </a:t>
                </a:r>
                <a:r>
                  <a:rPr lang="en-US" dirty="0" smtClean="0"/>
                  <a:t>can be </a:t>
                </a:r>
                <a:r>
                  <a:rPr lang="en-US" dirty="0" smtClean="0"/>
                  <a:t>attributed</a:t>
                </a:r>
                <a:r>
                  <a:rPr lang="en-US" dirty="0" smtClean="0"/>
                  <a:t> </a:t>
                </a:r>
                <a:r>
                  <a:rPr lang="en-US" dirty="0" smtClean="0"/>
                  <a:t>to a wrong </a:t>
                </a:r>
                <a:r>
                  <a:rPr lang="en-US" dirty="0" smtClean="0"/>
                  <a:t>cross-track center </a:t>
                </a:r>
                <a:r>
                  <a:rPr lang="en-US" dirty="0" smtClean="0"/>
                  <a:t>of phase/mass </a:t>
                </a:r>
                <a:r>
                  <a:rPr lang="en-US" dirty="0" smtClean="0"/>
                  <a:t>location</a:t>
                </a:r>
                <a:r>
                  <a:rPr lang="en-US" dirty="0" smtClean="0"/>
                  <a:t>.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correction </a:t>
                </a:r>
                <a:r>
                  <a:rPr lang="en-US" dirty="0" smtClean="0"/>
                  <a:t>to </a:t>
                </a:r>
                <a:r>
                  <a:rPr lang="en-US" dirty="0" smtClean="0"/>
                  <a:t>be applied </a:t>
                </a:r>
                <a:r>
                  <a:rPr lang="en-US" dirty="0" smtClean="0"/>
                  <a:t>is </a:t>
                </a:r>
                <a:r>
                  <a:rPr lang="en-US" dirty="0" smtClean="0"/>
                  <a:t>given</a:t>
                </a:r>
                <a:r>
                  <a:rPr lang="en-US" dirty="0" smtClean="0"/>
                  <a:t> </a:t>
                </a:r>
                <a:r>
                  <a:rPr lang="en-US" dirty="0" smtClean="0"/>
                  <a:t>by: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42" y="2497410"/>
                <a:ext cx="4965152" cy="2321789"/>
              </a:xfrm>
              <a:prstGeom prst="rect">
                <a:avLst/>
              </a:prstGeom>
              <a:blipFill>
                <a:blip r:embed="rId3"/>
                <a:stretch>
                  <a:fillRect l="-1106" t="-15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563509" y="1526316"/>
            <a:ext cx="43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GPS </a:t>
            </a:r>
            <a:r>
              <a:rPr lang="fr-FR" dirty="0" err="1" smtClean="0"/>
              <a:t>measurements</a:t>
            </a:r>
            <a:r>
              <a:rPr lang="fr-FR" dirty="0" smtClean="0"/>
              <a:t>: </a:t>
            </a:r>
            <a:r>
              <a:rPr lang="fr-FR" dirty="0" err="1" smtClean="0"/>
              <a:t>integer</a:t>
            </a:r>
            <a:r>
              <a:rPr lang="fr-FR" dirty="0" smtClean="0"/>
              <a:t> </a:t>
            </a:r>
            <a:r>
              <a:rPr lang="fr-FR" dirty="0" err="1" smtClean="0"/>
              <a:t>ambiguity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14527" y="712995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offset </a:t>
            </a:r>
            <a:r>
              <a:rPr lang="fr-FR" dirty="0"/>
              <a:t>(GPS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ambiguity</a:t>
            </a:r>
            <a:r>
              <a:rPr lang="fr-FR" dirty="0"/>
              <a:t>) 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93631" y="3486150"/>
            <a:ext cx="0" cy="9786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200092" y="3939575"/>
            <a:ext cx="565512" cy="349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729330" y="4114341"/>
                <a:ext cx="661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30" y="4114341"/>
                <a:ext cx="661988" cy="369332"/>
              </a:xfrm>
              <a:prstGeom prst="rect">
                <a:avLst/>
              </a:prstGeom>
              <a:blipFill>
                <a:blip r:embed="rId4"/>
                <a:stretch>
                  <a:fillRect l="-8333"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6613709" y="5705233"/>
            <a:ext cx="518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Nota: the two groups of colors (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C000"/>
                </a:solidFill>
              </a:rPr>
              <a:t>orange</a:t>
            </a:r>
            <a:r>
              <a:rPr lang="en-US" dirty="0" smtClean="0"/>
              <a:t>) denote the forward and backward flying attitude regimes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8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9344" y="55720"/>
            <a:ext cx="5169965" cy="7316993"/>
          </a:xfrm>
        </p:spPr>
      </p:pic>
      <p:sp>
        <p:nvSpPr>
          <p:cNvPr id="6" name="Ellipse 5"/>
          <p:cNvSpPr/>
          <p:nvPr/>
        </p:nvSpPr>
        <p:spPr>
          <a:xfrm>
            <a:off x="1727421" y="4267200"/>
            <a:ext cx="254000" cy="736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005486" y="2734933"/>
            <a:ext cx="5033206" cy="167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38691" y="2411768"/>
            <a:ext cx="476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Decrease</a:t>
            </a:r>
            <a:r>
              <a:rPr lang="fr-FR" dirty="0" smtClean="0"/>
              <a:t> in the </a:t>
            </a:r>
            <a:r>
              <a:rPr lang="fr-FR" dirty="0" smtClean="0"/>
              <a:t>118-day signal of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r>
              <a:rPr lang="fr-FR" dirty="0" smtClean="0"/>
              <a:t>, </a:t>
            </a:r>
            <a:r>
              <a:rPr lang="fr-FR" dirty="0" err="1" smtClean="0"/>
              <a:t>when</a:t>
            </a:r>
            <a:r>
              <a:rPr lang="fr-FR" dirty="0"/>
              <a:t> </a:t>
            </a:r>
            <a:r>
              <a:rPr lang="fr-FR" dirty="0" err="1" smtClean="0"/>
              <a:t>applying</a:t>
            </a:r>
            <a:r>
              <a:rPr lang="fr-FR" dirty="0" smtClean="0"/>
              <a:t> </a:t>
            </a:r>
            <a:r>
              <a:rPr lang="fr-FR" dirty="0" smtClean="0"/>
              <a:t>the normal offset correction (via the GPS </a:t>
            </a:r>
            <a:r>
              <a:rPr lang="fr-FR" dirty="0" err="1" smtClean="0"/>
              <a:t>antenna</a:t>
            </a:r>
            <a:r>
              <a:rPr lang="fr-FR" dirty="0" smtClean="0"/>
              <a:t> phase center)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65715"/>
              </p:ext>
            </p:extLst>
          </p:nvPr>
        </p:nvGraphicFramePr>
        <p:xfrm>
          <a:off x="6388767" y="3582224"/>
          <a:ext cx="5642811" cy="1645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07107">
                  <a:extLst>
                    <a:ext uri="{9D8B030D-6E8A-4147-A177-3AD203B41FA5}">
                      <a16:colId xmlns:a16="http://schemas.microsoft.com/office/drawing/2014/main" val="3996735931"/>
                    </a:ext>
                  </a:extLst>
                </a:gridCol>
                <a:gridCol w="2092817">
                  <a:extLst>
                    <a:ext uri="{9D8B030D-6E8A-4147-A177-3AD203B41FA5}">
                      <a16:colId xmlns:a16="http://schemas.microsoft.com/office/drawing/2014/main" val="1857992930"/>
                    </a:ext>
                  </a:extLst>
                </a:gridCol>
                <a:gridCol w="842887">
                  <a:extLst>
                    <a:ext uri="{9D8B030D-6E8A-4147-A177-3AD203B41FA5}">
                      <a16:colId xmlns:a16="http://schemas.microsoft.com/office/drawing/2014/main" val="3830992664"/>
                    </a:ext>
                  </a:extLst>
                </a:gridCol>
              </a:tblGrid>
              <a:tr h="34798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Approach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365-day </a:t>
                      </a:r>
                      <a:r>
                        <a:rPr lang="fr-FR" dirty="0" smtClean="0"/>
                        <a:t>Amplitude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Phase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1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GPS+Jason-3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rgbClr val="0070C0"/>
                          </a:solidFill>
                        </a:rPr>
                        <a:t>int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fr-FR" dirty="0" err="1" smtClean="0">
                          <a:solidFill>
                            <a:srgbClr val="0070C0"/>
                          </a:solidFill>
                        </a:rPr>
                        <a:t>amb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., Couhert et al.,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2020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5.0 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mm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24 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1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GPS+Jason-3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corr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int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amb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., Couhert et al.,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2020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5.0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24 d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242555"/>
                  </a:ext>
                </a:extLst>
              </a:tr>
            </a:tbl>
          </a:graphicData>
        </a:graphic>
      </p:graphicFrame>
      <p:sp>
        <p:nvSpPr>
          <p:cNvPr id="12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14527" y="712995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 offset </a:t>
            </a:r>
            <a:r>
              <a:rPr lang="fr-FR" dirty="0"/>
              <a:t>(GPS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ambiguity</a:t>
            </a:r>
            <a:r>
              <a:rPr lang="fr-FR" dirty="0"/>
              <a:t>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72443" y="1302810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Tz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3" y="1302810"/>
                <a:ext cx="4667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03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3836" y="1527514"/>
            <a:ext cx="4116360" cy="58258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52797"/>
            <a:ext cx="10499651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Flips </a:t>
            </a:r>
            <a:r>
              <a:rPr lang="en-US" dirty="0" smtClean="0"/>
              <a:t>approach </a:t>
            </a:r>
            <a:r>
              <a:rPr lang="fr-FR" dirty="0"/>
              <a:t>(GPS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ambiguity</a:t>
            </a:r>
            <a:r>
              <a:rPr lang="fr-FR" dirty="0"/>
              <a:t>)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Sous-titre 5"/>
          <p:cNvSpPr>
            <a:spLocks noGrp="1"/>
          </p:cNvSpPr>
          <p:nvPr>
            <p:ph type="subTitle" idx="4294967295"/>
          </p:nvPr>
        </p:nvSpPr>
        <p:spPr>
          <a:xfrm>
            <a:off x="414528" y="299353"/>
            <a:ext cx="9144000" cy="313932"/>
          </a:xfrm>
          <a:prstGeom prst="rect">
            <a:avLst/>
          </a:prstGeom>
        </p:spPr>
        <p:txBody>
          <a:bodyPr/>
          <a:lstStyle/>
          <a:p>
            <a:r>
              <a:rPr lang="en-US" sz="1320" dirty="0"/>
              <a:t>OSTST </a:t>
            </a:r>
            <a:r>
              <a:rPr lang="en-US" sz="1320" dirty="0" smtClean="0"/>
              <a:t>2020</a:t>
            </a:r>
          </a:p>
          <a:p>
            <a:pPr marL="0" indent="0">
              <a:buNone/>
            </a:pPr>
            <a:endParaRPr lang="en-US" sz="132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6174" y="368304"/>
            <a:ext cx="4845655" cy="685800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53848"/>
              </p:ext>
            </p:extLst>
          </p:nvPr>
        </p:nvGraphicFramePr>
        <p:xfrm>
          <a:off x="6141916" y="1217078"/>
          <a:ext cx="5896009" cy="1381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77260">
                  <a:extLst>
                    <a:ext uri="{9D8B030D-6E8A-4147-A177-3AD203B41FA5}">
                      <a16:colId xmlns:a16="http://schemas.microsoft.com/office/drawing/2014/main" val="3996735931"/>
                    </a:ext>
                  </a:extLst>
                </a:gridCol>
                <a:gridCol w="2581613">
                  <a:extLst>
                    <a:ext uri="{9D8B030D-6E8A-4147-A177-3AD203B41FA5}">
                      <a16:colId xmlns:a16="http://schemas.microsoft.com/office/drawing/2014/main" val="1857992930"/>
                    </a:ext>
                  </a:extLst>
                </a:gridCol>
                <a:gridCol w="937136">
                  <a:extLst>
                    <a:ext uri="{9D8B030D-6E8A-4147-A177-3AD203B41FA5}">
                      <a16:colId xmlns:a16="http://schemas.microsoft.com/office/drawing/2014/main" val="3830992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Approach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365-day </a:t>
                      </a:r>
                      <a:r>
                        <a:rPr lang="fr-FR" dirty="0" smtClean="0"/>
                        <a:t>Amplitude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Phase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1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GPS+Jason-3 (</a:t>
                      </a:r>
                      <a:r>
                        <a:rPr lang="fr-FR" dirty="0" err="1" smtClean="0">
                          <a:solidFill>
                            <a:srgbClr val="0070C0"/>
                          </a:solidFill>
                        </a:rPr>
                        <a:t>int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fr-FR" dirty="0" err="1" smtClean="0">
                          <a:solidFill>
                            <a:srgbClr val="0070C0"/>
                          </a:solidFill>
                        </a:rPr>
                        <a:t>amb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., Couhert et al.,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2020</a:t>
                      </a: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5.0 mm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24 d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Flips (GPS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int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amb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2.9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48 d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1297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72931" y="1525518"/>
                <a:ext cx="47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</a:rPr>
                        <m:t>Tz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1" y="1525518"/>
                <a:ext cx="4780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618994" y="2696655"/>
                <a:ext cx="478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Tz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94" y="2696655"/>
                <a:ext cx="478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1198127" y="1168064"/>
            <a:ext cx="494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normal acceleration biases estimated on both sides of the flips reflecting the North-South </a:t>
            </a:r>
            <a:r>
              <a:rPr lang="en-US" dirty="0" err="1" smtClean="0"/>
              <a:t>miscentering</a:t>
            </a:r>
            <a:r>
              <a:rPr lang="en-US" dirty="0" smtClean="0"/>
              <a:t> of the Jason-3 orbit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2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10530</TotalTime>
  <Words>793</Words>
  <Application>Microsoft Office PowerPoint</Application>
  <PresentationFormat>Grand écran</PresentationFormat>
  <Paragraphs>147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 Math</vt:lpstr>
      <vt:lpstr>Courier New</vt:lpstr>
      <vt:lpstr>Thème Office</vt:lpstr>
      <vt:lpstr>Présentation PowerPoint</vt:lpstr>
      <vt:lpstr>Introduction</vt:lpstr>
      <vt:lpstr>Context</vt:lpstr>
      <vt:lpstr>Context</vt:lpstr>
      <vt:lpstr>Context</vt:lpstr>
      <vt:lpstr>Previous approaches</vt:lpstr>
      <vt:lpstr>Normal offset (GPS int. ambiguity) </vt:lpstr>
      <vt:lpstr>Normal offset (GPS int. ambiguity) </vt:lpstr>
      <vt:lpstr>Flips approach (GPS int. ambiguity) </vt:lpstr>
      <vt:lpstr>Normal offset (other measurements) </vt:lpstr>
      <vt:lpstr>Flips approach (other measurements) </vt:lpstr>
      <vt:lpstr>Conclusion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Saquet Eléonore (CS)</dc:creator>
  <cp:lastModifiedBy>Couhert Alexandre</cp:lastModifiedBy>
  <cp:revision>154</cp:revision>
  <dcterms:created xsi:type="dcterms:W3CDTF">2020-10-01T10:23:05Z</dcterms:created>
  <dcterms:modified xsi:type="dcterms:W3CDTF">2020-10-15T21:09:10Z</dcterms:modified>
</cp:coreProperties>
</file>